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activeX/activeX2.xml" ContentType="application/vnd.ms-office.activeX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bin" ContentType="application/vnd.ms-office.activeX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activeX/activeX1.xml" ContentType="application/vnd.ms-office.activeX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69"/>
  </p:notesMasterIdLst>
  <p:sldIdLst>
    <p:sldId id="256" r:id="rId2"/>
    <p:sldId id="307" r:id="rId3"/>
    <p:sldId id="257" r:id="rId4"/>
    <p:sldId id="321" r:id="rId5"/>
    <p:sldId id="314" r:id="rId6"/>
    <p:sldId id="310" r:id="rId7"/>
    <p:sldId id="258" r:id="rId8"/>
    <p:sldId id="263" r:id="rId9"/>
    <p:sldId id="264" r:id="rId10"/>
    <p:sldId id="312" r:id="rId11"/>
    <p:sldId id="313" r:id="rId12"/>
    <p:sldId id="259" r:id="rId13"/>
    <p:sldId id="282" r:id="rId14"/>
    <p:sldId id="308" r:id="rId15"/>
    <p:sldId id="260" r:id="rId16"/>
    <p:sldId id="291" r:id="rId17"/>
    <p:sldId id="292" r:id="rId18"/>
    <p:sldId id="311" r:id="rId19"/>
    <p:sldId id="293" r:id="rId20"/>
    <p:sldId id="294" r:id="rId21"/>
    <p:sldId id="295" r:id="rId22"/>
    <p:sldId id="296" r:id="rId23"/>
    <p:sldId id="297" r:id="rId24"/>
    <p:sldId id="298" r:id="rId25"/>
    <p:sldId id="299" r:id="rId26"/>
    <p:sldId id="300" r:id="rId27"/>
    <p:sldId id="301" r:id="rId28"/>
    <p:sldId id="302" r:id="rId29"/>
    <p:sldId id="303" r:id="rId30"/>
    <p:sldId id="304" r:id="rId31"/>
    <p:sldId id="309" r:id="rId32"/>
    <p:sldId id="261" r:id="rId33"/>
    <p:sldId id="280" r:id="rId34"/>
    <p:sldId id="281" r:id="rId35"/>
    <p:sldId id="315" r:id="rId36"/>
    <p:sldId id="320" r:id="rId37"/>
    <p:sldId id="323" r:id="rId38"/>
    <p:sldId id="262" r:id="rId39"/>
    <p:sldId id="266" r:id="rId40"/>
    <p:sldId id="324" r:id="rId41"/>
    <p:sldId id="317" r:id="rId42"/>
    <p:sldId id="318" r:id="rId43"/>
    <p:sldId id="316" r:id="rId44"/>
    <p:sldId id="322" r:id="rId45"/>
    <p:sldId id="268" r:id="rId46"/>
    <p:sldId id="269" r:id="rId47"/>
    <p:sldId id="283" r:id="rId48"/>
    <p:sldId id="284" r:id="rId49"/>
    <p:sldId id="285" r:id="rId50"/>
    <p:sldId id="286" r:id="rId51"/>
    <p:sldId id="287" r:id="rId52"/>
    <p:sldId id="288" r:id="rId53"/>
    <p:sldId id="289" r:id="rId54"/>
    <p:sldId id="270" r:id="rId55"/>
    <p:sldId id="271" r:id="rId56"/>
    <p:sldId id="272" r:id="rId57"/>
    <p:sldId id="273" r:id="rId58"/>
    <p:sldId id="274" r:id="rId59"/>
    <p:sldId id="275" r:id="rId60"/>
    <p:sldId id="276" r:id="rId61"/>
    <p:sldId id="277" r:id="rId62"/>
    <p:sldId id="279" r:id="rId63"/>
    <p:sldId id="290" r:id="rId64"/>
    <p:sldId id="278" r:id="rId65"/>
    <p:sldId id="319" r:id="rId66"/>
    <p:sldId id="265" r:id="rId67"/>
    <p:sldId id="305" r:id="rId6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CC"/>
    <a:srgbClr val="00FF00"/>
    <a:srgbClr val="FFFFFF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202" autoAdjust="0"/>
  </p:normalViewPr>
  <p:slideViewPr>
    <p:cSldViewPr>
      <p:cViewPr>
        <p:scale>
          <a:sx n="70" d="100"/>
          <a:sy n="70" d="100"/>
        </p:scale>
        <p:origin x="-606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activeX1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D27CDB6E-AE6D-11CF-96B8-444553540000}" ax:persistence="persistStorage" r:id="rId1"/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6E58C3-6C8F-44B0-9FD9-15755B98F2A6}" type="datetimeFigureOut">
              <a:rPr lang="en-US" smtClean="0"/>
              <a:pPr/>
              <a:t>8/1/2012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9DFDA0-0AF3-4C06-BE5D-79065261922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Maintaining record of web is preserving digital heritage</a:t>
            </a:r>
          </a:p>
          <a:p>
            <a:r>
              <a:rPr lang="en-US" dirty="0" smtClean="0"/>
              <a:t>Internet Archive crawls and preserves webpages creating web archives</a:t>
            </a:r>
          </a:p>
          <a:p>
            <a:r>
              <a:rPr lang="en-US" dirty="0" smtClean="0"/>
              <a:t>Preserved pages </a:t>
            </a:r>
            <a:r>
              <a:rPr lang="en-US" dirty="0" err="1" smtClean="0"/>
              <a:t>replayable</a:t>
            </a:r>
            <a:r>
              <a:rPr lang="en-US" dirty="0" smtClean="0"/>
              <a:t> at archive.org</a:t>
            </a:r>
          </a:p>
          <a:p>
            <a:r>
              <a:rPr lang="en-US" dirty="0" smtClean="0"/>
              <a:t>Only publicly accessible sites preserved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DFDA0-0AF3-4C06-BE5D-79065261922D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DFDA0-0AF3-4C06-BE5D-79065261922D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Works well if you expend</a:t>
            </a:r>
            <a:r>
              <a:rPr lang="en-US" baseline="0" dirty="0" smtClean="0"/>
              <a:t> the energy to learn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DFDA0-0AF3-4C06-BE5D-79065261922D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Internet Archive (IA) captured only public web</a:t>
            </a:r>
          </a:p>
          <a:p>
            <a:r>
              <a:rPr lang="en-US" dirty="0" smtClean="0"/>
              <a:t>Crawlers miss content behind authentication</a:t>
            </a:r>
          </a:p>
          <a:p>
            <a:r>
              <a:rPr lang="en-US" dirty="0" smtClean="0"/>
              <a:t>Quantity of content behind auth &gt; public web</a:t>
            </a:r>
          </a:p>
          <a:p>
            <a:pPr>
              <a:buNone/>
            </a:pPr>
            <a:r>
              <a:rPr lang="en-US" dirty="0" smtClean="0"/>
              <a:t>∴ </a:t>
            </a:r>
            <a:r>
              <a:rPr lang="en-US" b="1" dirty="0" smtClean="0"/>
              <a:t>Large amount of content is not preserved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DFDA0-0AF3-4C06-BE5D-79065261922D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Shows</a:t>
            </a:r>
            <a:r>
              <a:rPr lang="en-US" baseline="0" dirty="0" smtClean="0"/>
              <a:t> result from AFB / save webpage as</a:t>
            </a:r>
            <a:endParaRPr lang="en-US" dirty="0" smtClean="0"/>
          </a:p>
          <a:p>
            <a:r>
              <a:rPr lang="en-US" dirty="0" smtClean="0"/>
              <a:t>Files chaotically named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DFDA0-0AF3-4C06-BE5D-79065261922D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State of resource subject to inputs</a:t>
            </a:r>
          </a:p>
          <a:p>
            <a:r>
              <a:rPr lang="en-US" dirty="0" smtClean="0"/>
              <a:t>Browser sends but usually hides headers, not caught on capture by AFB</a:t>
            </a:r>
          </a:p>
          <a:p>
            <a:r>
              <a:rPr lang="en-US" b="1" dirty="0" smtClean="0"/>
              <a:t>REQUEST</a:t>
            </a:r>
            <a:r>
              <a:rPr lang="en-US" b="0" baseline="0" dirty="0" smtClean="0"/>
              <a:t> headers are important, allow overcome context/personalization issues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DFDA0-0AF3-4C06-BE5D-79065261922D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Quick to fail, note whitespace issues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9DFDA0-0AF3-4C06-BE5D-79065261922D}" type="slidenum">
              <a:rPr lang="en-US" smtClean="0"/>
              <a:pPr/>
              <a:t>57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1" descr="C:\Documents and Settings\Matthew\My Documents\Downloads\odu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50627"/>
            <a:ext cx="1676400" cy="1092373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304800" y="274638"/>
            <a:ext cx="9906000" cy="1143000"/>
          </a:xfrm>
          <a:solidFill>
            <a:schemeClr val="bg1"/>
          </a:solidFill>
          <a:ln w="38100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8/3/2012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r>
              <a:rPr lang="en-US" dirty="0" smtClean="0"/>
              <a:t>MS Thesis - August 2012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b="1">
                <a:solidFill>
                  <a:schemeClr val="tx2"/>
                </a:solidFill>
              </a:defRPr>
            </a:lvl1pPr>
          </a:lstStyle>
          <a:p>
            <a:fld id="{D6AD7ECB-A4F9-47B9-A39E-EC0846289A7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tint val="66000"/>
                <a:satMod val="160000"/>
                <a:alpha val="14000"/>
              </a:schemeClr>
            </a:gs>
            <a:gs pos="100000">
              <a:schemeClr val="tx2">
                <a:lumMod val="40000"/>
                <a:lumOff val="60000"/>
              </a:schemeClr>
            </a:gs>
          </a:gsLst>
          <a:lin ang="54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8/3/2012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MS Thesis - August 2012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AD7ECB-A4F9-47B9-A39E-EC0846289A7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1.xml"/><Relationship Id="rId1" Type="http://schemas.openxmlformats.org/officeDocument/2006/relationships/vmlDrawing" Target="../drawings/vmlDrawing1.v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4.gif"/><Relationship Id="rId4" Type="http://schemas.openxmlformats.org/officeDocument/2006/relationships/image" Target="../media/image22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control" Target="../activeX/activeX2.xml"/><Relationship Id="rId1" Type="http://schemas.openxmlformats.org/officeDocument/2006/relationships/vmlDrawing" Target="../drawings/vmlDrawing2.v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895600" y="3886200"/>
            <a:ext cx="3505200" cy="1600200"/>
          </a:xfrm>
          <a:prstGeom prst="rect">
            <a:avLst/>
          </a:prstGeom>
          <a:gradFill>
            <a:gsLst>
              <a:gs pos="0">
                <a:schemeClr val="accent1">
                  <a:tint val="66000"/>
                  <a:satMod val="160000"/>
                </a:schemeClr>
              </a:gs>
              <a:gs pos="42000">
                <a:schemeClr val="accent1">
                  <a:tint val="44500"/>
                  <a:satMod val="160000"/>
                </a:schemeClr>
              </a:gs>
              <a:gs pos="69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-304800" y="1752600"/>
            <a:ext cx="9829800" cy="2362200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An Extensible Framework for Creating Personal Web Archives of Content Behind Authentication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886200" y="4110335"/>
            <a:ext cx="1352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2060"/>
                </a:solidFill>
              </a:rPr>
              <a:t>Mat Kelly</a:t>
            </a:r>
            <a:endParaRPr lang="en-US" sz="2400" dirty="0">
              <a:solidFill>
                <a:srgbClr val="002060"/>
              </a:solidFill>
            </a:endParaRPr>
          </a:p>
        </p:txBody>
      </p:sp>
      <p:graphicFrame>
        <p:nvGraphicFramePr>
          <p:cNvPr id="9" name="Table 8"/>
          <p:cNvGraphicFramePr>
            <a:graphicFrameLocks noGrp="1"/>
          </p:cNvGraphicFramePr>
          <p:nvPr/>
        </p:nvGraphicFramePr>
        <p:xfrm>
          <a:off x="2971800" y="4571474"/>
          <a:ext cx="3962400" cy="82296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7800"/>
                <a:gridCol w="2514600"/>
              </a:tblGrid>
              <a:tr h="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2060"/>
                          </a:solidFill>
                          <a:latin typeface="+mn-lt"/>
                        </a:rPr>
                        <a:t>Director:</a:t>
                      </a:r>
                      <a:endParaRPr lang="en-US" b="0" dirty="0">
                        <a:solidFill>
                          <a:srgbClr val="002060"/>
                        </a:solidFill>
                        <a:latin typeface="+mn-l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2060"/>
                          </a:solidFill>
                          <a:latin typeface="+mn-lt"/>
                        </a:rPr>
                        <a:t>Michele C. Weigle</a:t>
                      </a:r>
                      <a:endParaRPr lang="en-US" b="0" dirty="0">
                        <a:solidFill>
                          <a:srgbClr val="002060"/>
                        </a:solidFill>
                        <a:latin typeface="+mn-lt"/>
                      </a:endParaRPr>
                    </a:p>
                  </a:txBody>
                  <a:tcPr marL="0" marR="0" marT="0" marB="0"/>
                </a:tc>
              </a:tr>
              <a:tr h="0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2060"/>
                          </a:solidFill>
                          <a:latin typeface="+mn-lt"/>
                        </a:rPr>
                        <a:t>Committee:</a:t>
                      </a:r>
                      <a:endParaRPr lang="en-US" b="0" dirty="0">
                        <a:solidFill>
                          <a:srgbClr val="002060"/>
                        </a:solidFill>
                        <a:latin typeface="+mn-l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2060"/>
                          </a:solidFill>
                          <a:latin typeface="+mn-lt"/>
                        </a:rPr>
                        <a:t>Michael L. Nelson</a:t>
                      </a:r>
                      <a:endParaRPr lang="en-US" b="0" dirty="0">
                        <a:solidFill>
                          <a:srgbClr val="002060"/>
                        </a:solidFill>
                        <a:latin typeface="+mn-lt"/>
                      </a:endParaRPr>
                    </a:p>
                  </a:txBody>
                  <a:tcPr marL="0" marR="0" marT="0" marB="0"/>
                </a:tc>
              </a:tr>
              <a:tr h="0">
                <a:tc>
                  <a:txBody>
                    <a:bodyPr/>
                    <a:lstStyle/>
                    <a:p>
                      <a:endParaRPr lang="en-US" b="0" dirty="0">
                        <a:solidFill>
                          <a:srgbClr val="002060"/>
                        </a:solidFill>
                        <a:latin typeface="+mn-lt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r>
                        <a:rPr lang="en-US" b="0" dirty="0" err="1" smtClean="0">
                          <a:solidFill>
                            <a:srgbClr val="002060"/>
                          </a:solidFill>
                          <a:latin typeface="+mn-lt"/>
                        </a:rPr>
                        <a:t>Yaohang</a:t>
                      </a:r>
                      <a:r>
                        <a:rPr lang="en-US" b="0" dirty="0" smtClean="0">
                          <a:solidFill>
                            <a:srgbClr val="002060"/>
                          </a:solidFill>
                          <a:latin typeface="+mn-lt"/>
                        </a:rPr>
                        <a:t> Li</a:t>
                      </a:r>
                      <a:endParaRPr lang="en-US" b="0" dirty="0">
                        <a:solidFill>
                          <a:srgbClr val="002060"/>
                        </a:solidFill>
                        <a:latin typeface="+mn-lt"/>
                      </a:endParaRPr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1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</p:spPr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8/3/2012</a:t>
            </a:r>
            <a:endParaRPr lang="en-US" b="1" dirty="0">
              <a:solidFill>
                <a:schemeClr val="tx2"/>
              </a:solidFill>
            </a:endParaRPr>
          </a:p>
        </p:txBody>
      </p:sp>
      <p:sp>
        <p:nvSpPr>
          <p:cNvPr id="12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</p:spPr>
        <p:txBody>
          <a:bodyPr/>
          <a:lstStyle/>
          <a:p>
            <a:r>
              <a:rPr lang="en-US" b="1" dirty="0" smtClean="0">
                <a:solidFill>
                  <a:schemeClr val="tx2"/>
                </a:solidFill>
              </a:rPr>
              <a:t>MS Thesis - August 2012</a:t>
            </a:r>
            <a:endParaRPr lang="en-US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Ways to Capture Missing </a:t>
            </a:r>
            <a:r>
              <a:rPr lang="en-US" dirty="0" smtClean="0"/>
              <a:t>Content:</a:t>
            </a:r>
            <a:br>
              <a:rPr lang="en-US" dirty="0" smtClean="0"/>
            </a:br>
            <a:r>
              <a:rPr lang="en-US" sz="2700" dirty="0" smtClean="0"/>
              <a:t>“Save As” Desired Pages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Miss metadata</a:t>
            </a:r>
          </a:p>
          <a:p>
            <a:r>
              <a:rPr lang="en-US" dirty="0" smtClean="0"/>
              <a:t>Doesn’t </a:t>
            </a:r>
            <a:r>
              <a:rPr lang="en-US" dirty="0" smtClean="0"/>
              <a:t>produce interoperable </a:t>
            </a:r>
            <a:r>
              <a:rPr lang="en-US" dirty="0" smtClean="0"/>
              <a:t>output</a:t>
            </a:r>
            <a:endParaRPr lang="en-US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11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2819400"/>
            <a:ext cx="3984386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56144" y="2819400"/>
            <a:ext cx="3913423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5" name="Straight Arrow Connector 14"/>
          <p:cNvCxnSpPr/>
          <p:nvPr/>
        </p:nvCxnSpPr>
        <p:spPr>
          <a:xfrm>
            <a:off x="4343400" y="4191000"/>
            <a:ext cx="381000" cy="0"/>
          </a:xfrm>
          <a:prstGeom prst="straightConnector1">
            <a:avLst/>
          </a:prstGeom>
          <a:ln w="57150">
            <a:headEnd type="none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8229600" cy="4525963"/>
          </a:xfrm>
        </p:spPr>
        <p:txBody>
          <a:bodyPr>
            <a:normAutofit/>
          </a:bodyPr>
          <a:lstStyle/>
          <a:p>
            <a:pPr lvl="1"/>
            <a:r>
              <a:rPr lang="en-US" sz="2700" dirty="0" smtClean="0"/>
              <a:t>Lose look &amp; feel</a:t>
            </a:r>
            <a:endParaRPr lang="en-US" sz="2700" dirty="0" smtClean="0"/>
          </a:p>
          <a:p>
            <a:pPr lvl="1"/>
            <a:r>
              <a:rPr lang="en-US" sz="2700" dirty="0" smtClean="0"/>
              <a:t>Difficult capturing </a:t>
            </a:r>
            <a:br>
              <a:rPr lang="en-US" sz="2700" dirty="0" smtClean="0"/>
            </a:br>
            <a:r>
              <a:rPr lang="en-US" sz="2700" dirty="0" smtClean="0"/>
              <a:t>all </a:t>
            </a:r>
            <a:r>
              <a:rPr lang="en-US" sz="2700" dirty="0" smtClean="0"/>
              <a:t>content desired</a:t>
            </a:r>
          </a:p>
          <a:p>
            <a:pPr lvl="1"/>
            <a:r>
              <a:rPr lang="en-US" sz="2700" dirty="0" smtClean="0"/>
              <a:t>Frequently </a:t>
            </a:r>
            <a:r>
              <a:rPr lang="en-US" sz="2700" dirty="0" smtClean="0"/>
              <a:t>sub-</a:t>
            </a:r>
            <a:br>
              <a:rPr lang="en-US" sz="2700" dirty="0" smtClean="0"/>
            </a:br>
            <a:r>
              <a:rPr lang="en-US" sz="2700" dirty="0" smtClean="0"/>
              <a:t>optimal </a:t>
            </a:r>
            <a:r>
              <a:rPr lang="en-US" sz="2700" dirty="0" smtClean="0"/>
              <a:t>output </a:t>
            </a:r>
            <a:r>
              <a:rPr lang="en-US" sz="2700" dirty="0" smtClean="0"/>
              <a:t/>
            </a:r>
            <a:br>
              <a:rPr lang="en-US" sz="2700" dirty="0" smtClean="0"/>
            </a:br>
            <a:r>
              <a:rPr lang="en-US" sz="2700" dirty="0" smtClean="0"/>
              <a:t>format</a:t>
            </a:r>
            <a:endParaRPr lang="en-US" sz="2700" dirty="0"/>
          </a:p>
        </p:txBody>
      </p:sp>
      <p:pic>
        <p:nvPicPr>
          <p:cNvPr id="8195" name="Picture 3" descr="C:\Documents and Settings\Matthew\My Documents\My Dropbox\Thesis\wgetNoAuth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0" y="1600200"/>
            <a:ext cx="5243870" cy="3809999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Ways to Capture Missing </a:t>
            </a:r>
            <a:r>
              <a:rPr lang="en-US" dirty="0" smtClean="0"/>
              <a:t>Content:</a:t>
            </a:r>
            <a:br>
              <a:rPr lang="en-US" dirty="0" smtClean="0"/>
            </a:br>
            <a:r>
              <a:rPr lang="en-US" sz="2700" dirty="0" smtClean="0"/>
              <a:t>Utilize Fetching Tools</a:t>
            </a:r>
            <a:endParaRPr lang="en-US" sz="27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Tools </a:t>
            </a:r>
            <a:r>
              <a:rPr lang="en-US" dirty="0" smtClean="0"/>
              <a:t>Utilized In Thesis: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Archive Facebook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dirty="0" smtClean="0"/>
              <a:t>Firefox </a:t>
            </a:r>
            <a:r>
              <a:rPr lang="en-US" dirty="0" smtClean="0"/>
              <a:t>add-on</a:t>
            </a:r>
            <a:endParaRPr lang="en-US" dirty="0"/>
          </a:p>
          <a:p>
            <a:pPr marL="342900" lvl="1" indent="-342900">
              <a:buFont typeface="Arial" pitchFamily="34" charset="0"/>
              <a:buChar char="•"/>
            </a:pPr>
            <a:r>
              <a:rPr lang="en-US" dirty="0" smtClean="0"/>
              <a:t>Creates navigable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“</a:t>
            </a:r>
            <a:r>
              <a:rPr lang="en-US" dirty="0" smtClean="0"/>
              <a:t>web archives”</a:t>
            </a:r>
          </a:p>
          <a:p>
            <a:r>
              <a:rPr lang="en-US" sz="2800" dirty="0" smtClean="0"/>
              <a:t>Outputs files</a:t>
            </a:r>
            <a:r>
              <a:rPr lang="en-US" sz="2800" dirty="0" smtClean="0"/>
              <a:t> </a:t>
            </a:r>
            <a:r>
              <a:rPr lang="en-US" sz="2800" dirty="0" smtClean="0"/>
              <a:t>w</a:t>
            </a:r>
            <a:r>
              <a:rPr lang="en-US" sz="2800" dirty="0" smtClean="0"/>
              <a:t>/ 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en-US" sz="2800" dirty="0" smtClean="0"/>
              <a:t>original </a:t>
            </a:r>
            <a:r>
              <a:rPr lang="en-US" sz="2800" dirty="0" smtClean="0"/>
              <a:t>file type</a:t>
            </a:r>
          </a:p>
          <a:p>
            <a:r>
              <a:rPr lang="en-US" sz="2800" dirty="0" smtClean="0"/>
              <a:t>Sequential Archiving</a:t>
            </a:r>
          </a:p>
          <a:p>
            <a:endParaRPr lang="en-US" sz="2800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5122" name="Picture 2" descr="C:\Documents and Settings\Matthew\My Documents\Downloads\af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6200" y="0"/>
            <a:ext cx="1447800" cy="1447800"/>
          </a:xfrm>
          <a:prstGeom prst="rect">
            <a:avLst/>
          </a:prstGeom>
          <a:noFill/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93202" y="1447800"/>
            <a:ext cx="5450798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76650" y="5670550"/>
            <a:ext cx="5456406" cy="80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Straight Connector 11"/>
          <p:cNvCxnSpPr/>
          <p:nvPr/>
        </p:nvCxnSpPr>
        <p:spPr>
          <a:xfrm>
            <a:off x="3657600" y="5638800"/>
            <a:ext cx="54864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3" descr="C:\Documents and Settings\Matthew\My Documents\Downloads\Untitled-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1676400"/>
            <a:ext cx="4105275" cy="3295650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Tools </a:t>
            </a:r>
            <a:r>
              <a:rPr lang="en-US" dirty="0" smtClean="0"/>
              <a:t>Utilized In Thesis: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WARCreate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pitchFamily="34" charset="0"/>
              <a:buChar char="•"/>
            </a:pPr>
            <a:r>
              <a:rPr lang="en-US" dirty="0" smtClean="0"/>
              <a:t>Google Chrome extension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dirty="0" smtClean="0"/>
              <a:t>Creates </a:t>
            </a:r>
            <a:r>
              <a:rPr lang="en-US" dirty="0" smtClean="0"/>
              <a:t>Wayback-</a:t>
            </a:r>
            <a:br>
              <a:rPr lang="en-US" dirty="0" smtClean="0"/>
            </a:br>
            <a:r>
              <a:rPr lang="en-US" dirty="0" smtClean="0"/>
              <a:t>Compatible </a:t>
            </a:r>
            <a:r>
              <a:rPr lang="en-US" b="1" dirty="0" smtClean="0"/>
              <a:t>W</a:t>
            </a:r>
            <a:r>
              <a:rPr lang="en-US" dirty="0" smtClean="0"/>
              <a:t>eb </a:t>
            </a:r>
            <a:r>
              <a:rPr lang="en-US" b="1" dirty="0" err="1" smtClean="0"/>
              <a:t>ARC</a:t>
            </a:r>
            <a:r>
              <a:rPr lang="en-US" dirty="0" err="1" smtClean="0"/>
              <a:t>hive</a:t>
            </a:r>
            <a:r>
              <a:rPr lang="en-US" dirty="0" smtClean="0"/>
              <a:t> 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b="1" dirty="0" smtClean="0"/>
              <a:t>WARC</a:t>
            </a:r>
            <a:r>
              <a:rPr lang="en-US" dirty="0" smtClean="0"/>
              <a:t>) files</a:t>
            </a:r>
          </a:p>
          <a:p>
            <a:pPr marL="342900" lvl="1" indent="-342900">
              <a:buFont typeface="Arial" pitchFamily="34" charset="0"/>
              <a:buChar char="•"/>
            </a:pPr>
            <a:r>
              <a:rPr lang="en-US" dirty="0" smtClean="0"/>
              <a:t>Allows page </a:t>
            </a:r>
            <a:r>
              <a:rPr lang="en-US" dirty="0" smtClean="0"/>
              <a:t>manipulation </a:t>
            </a:r>
            <a:br>
              <a:rPr lang="en-US" dirty="0" smtClean="0"/>
            </a:br>
            <a:r>
              <a:rPr lang="en-US" dirty="0" smtClean="0"/>
              <a:t>prior </a:t>
            </a:r>
            <a:r>
              <a:rPr lang="en-US" dirty="0" smtClean="0"/>
              <a:t>to generating archive</a:t>
            </a:r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6146" name="Picture 2" descr="C:\Documents and Settings\Matthew\My Documents\Downloads\w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48600" y="76200"/>
            <a:ext cx="1219200" cy="1219200"/>
          </a:xfrm>
          <a:prstGeom prst="rect">
            <a:avLst/>
          </a:prstGeom>
          <a:noFill/>
        </p:spPr>
      </p:pic>
      <p:pic>
        <p:nvPicPr>
          <p:cNvPr id="8194" name="Picture 2" descr="C:\Documents and Settings\Matthew\My Documents\Downloads\waybackred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5596759"/>
            <a:ext cx="8473390" cy="63259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14</a:t>
            </a:fld>
            <a:endParaRPr lang="en-US" dirty="0"/>
          </a:p>
        </p:txBody>
      </p:sp>
    </p:spTree>
    <p:controls>
      <p:control spid="1030" name="ShockwaveFlash1" r:id="rId2" imgW="9142857" imgH="6857143"/>
    </p:controls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Integration with Other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Wayback </a:t>
            </a:r>
            <a:r>
              <a:rPr lang="en-US" dirty="0" smtClean="0"/>
              <a:t>(WARC replay system)</a:t>
            </a:r>
          </a:p>
          <a:p>
            <a:pPr lvl="1"/>
            <a:r>
              <a:rPr lang="en-US" dirty="0" smtClean="0"/>
              <a:t>Allows WARCreate output to be re-experienced</a:t>
            </a:r>
          </a:p>
          <a:p>
            <a:pPr lvl="1"/>
            <a:r>
              <a:rPr lang="en-US" dirty="0" smtClean="0"/>
              <a:t>Provides content for Memento</a:t>
            </a:r>
          </a:p>
          <a:p>
            <a:r>
              <a:rPr lang="en-US" dirty="0" smtClean="0"/>
              <a:t>Memento</a:t>
            </a:r>
          </a:p>
          <a:p>
            <a:pPr lvl="1"/>
            <a:r>
              <a:rPr lang="en-US" dirty="0" smtClean="0"/>
              <a:t>Allows temporal traversal of archived pages</a:t>
            </a:r>
          </a:p>
          <a:p>
            <a:pPr lvl="1"/>
            <a:r>
              <a:rPr lang="en-US" dirty="0" err="1" smtClean="0"/>
              <a:t>Timegate</a:t>
            </a:r>
            <a:r>
              <a:rPr lang="en-US" dirty="0" smtClean="0"/>
              <a:t> </a:t>
            </a:r>
            <a:r>
              <a:rPr lang="en-US" dirty="0" smtClean="0"/>
              <a:t>serves </a:t>
            </a:r>
            <a:r>
              <a:rPr lang="en-US" dirty="0" smtClean="0"/>
              <a:t>as relay only to local </a:t>
            </a:r>
            <a:br>
              <a:rPr lang="en-US" dirty="0" smtClean="0"/>
            </a:br>
            <a:r>
              <a:rPr lang="en-US" dirty="0" err="1" smtClean="0"/>
              <a:t>wayback</a:t>
            </a:r>
            <a:r>
              <a:rPr lang="en-US" dirty="0" smtClean="0"/>
              <a:t> </a:t>
            </a:r>
            <a:r>
              <a:rPr lang="en-US" dirty="0" smtClean="0"/>
              <a:t>instance</a:t>
            </a:r>
          </a:p>
          <a:p>
            <a:r>
              <a:rPr lang="en-US" dirty="0" smtClean="0"/>
              <a:t>XAMPP (Client-Side Server Suite)</a:t>
            </a:r>
          </a:p>
          <a:p>
            <a:pPr lvl="1"/>
            <a:r>
              <a:rPr lang="en-US" dirty="0" smtClean="0"/>
              <a:t>Overcome </a:t>
            </a:r>
            <a:r>
              <a:rPr lang="en-US" dirty="0" err="1" smtClean="0"/>
              <a:t>Javascript</a:t>
            </a:r>
            <a:r>
              <a:rPr lang="en-US" dirty="0" smtClean="0"/>
              <a:t> inadequacies</a:t>
            </a:r>
          </a:p>
          <a:p>
            <a:pPr lvl="1"/>
            <a:r>
              <a:rPr lang="en-US" dirty="0" smtClean="0"/>
              <a:t>Provide foundation for replay system</a:t>
            </a:r>
          </a:p>
          <a:p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15</a:t>
            </a:fld>
            <a:endParaRPr lang="en-US"/>
          </a:p>
        </p:txBody>
      </p:sp>
      <p:pic>
        <p:nvPicPr>
          <p:cNvPr id="10242" name="Picture 2" descr="C:\Documents and Settings\Matthew\My Documents\My Dropbox\Conferences\DigitalPreservation 2012\xamp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467600" y="5105400"/>
            <a:ext cx="1387079" cy="1371313"/>
          </a:xfrm>
          <a:prstGeom prst="rect">
            <a:avLst/>
          </a:prstGeom>
          <a:noFill/>
        </p:spPr>
      </p:pic>
      <p:pic>
        <p:nvPicPr>
          <p:cNvPr id="5" name="Picture 2" descr="C:\Documents and Settings\Matthew\My Documents\My Dropbox\Conferences\DigitalPreservation 2012\wayback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43800" y="1524000"/>
            <a:ext cx="1270000" cy="673100"/>
          </a:xfrm>
          <a:prstGeom prst="rect">
            <a:avLst/>
          </a:prstGeom>
          <a:noFill/>
        </p:spPr>
      </p:pic>
      <p:pic>
        <p:nvPicPr>
          <p:cNvPr id="10244" name="Picture 4" descr="memento logo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0" y="3276600"/>
            <a:ext cx="1295400" cy="1295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Institutional</a:t>
            </a:r>
            <a:r>
              <a:rPr lang="en-US" dirty="0" smtClean="0"/>
              <a:t> vs. Personal Web Archiving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16</a:t>
            </a:fld>
            <a:endParaRPr lang="en-US" dirty="0"/>
          </a:p>
        </p:txBody>
      </p:sp>
      <p:pic>
        <p:nvPicPr>
          <p:cNvPr id="2050" name="Picture 2" descr="http://blog.grovo.com/wp-content/uploads/2011/02/IA_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0" y="2971800"/>
            <a:ext cx="1638300" cy="13525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3352800" y="3352800"/>
            <a:ext cx="3657601" cy="583325"/>
            <a:chOff x="609600" y="3352800"/>
            <a:chExt cx="3657601" cy="583325"/>
          </a:xfrm>
        </p:grpSpPr>
        <p:pic>
          <p:nvPicPr>
            <p:cNvPr id="8" name="Picture 17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981200" y="3352800"/>
              <a:ext cx="2286001" cy="583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9" name="Straight Connector 8"/>
            <p:cNvCxnSpPr/>
            <p:nvPr/>
          </p:nvCxnSpPr>
          <p:spPr>
            <a:xfrm flipV="1">
              <a:off x="609600" y="3657600"/>
              <a:ext cx="13716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Institutional</a:t>
            </a:r>
            <a:r>
              <a:rPr lang="en-US" dirty="0" smtClean="0"/>
              <a:t> vs. Personal Web Archiving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2050" name="Picture 2" descr="http://blog.grovo.com/wp-content/uploads/2011/02/IA_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62200" y="2971800"/>
            <a:ext cx="1638300" cy="13525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/>
        </p:nvCxnSpPr>
        <p:spPr>
          <a:xfrm>
            <a:off x="4343400" y="3581400"/>
            <a:ext cx="3124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6"/>
          <p:cNvGrpSpPr/>
          <p:nvPr/>
        </p:nvGrpSpPr>
        <p:grpSpPr>
          <a:xfrm>
            <a:off x="1676400" y="3352800"/>
            <a:ext cx="3657601" cy="583325"/>
            <a:chOff x="609600" y="3352800"/>
            <a:chExt cx="3657601" cy="583325"/>
          </a:xfrm>
        </p:grpSpPr>
        <p:pic>
          <p:nvPicPr>
            <p:cNvPr id="8" name="Picture 17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981200" y="3352800"/>
              <a:ext cx="2286001" cy="583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9" name="Straight Connector 8"/>
            <p:cNvCxnSpPr/>
            <p:nvPr/>
          </p:nvCxnSpPr>
          <p:spPr>
            <a:xfrm flipV="1">
              <a:off x="609600" y="3657600"/>
              <a:ext cx="13716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Institutional</a:t>
            </a:r>
            <a:r>
              <a:rPr lang="en-US" dirty="0" smtClean="0"/>
              <a:t> vs. Personal Web Archiving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2050" name="Picture 2" descr="http://blog.grovo.com/wp-content/uploads/2011/02/IA_logo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971800"/>
            <a:ext cx="1638300" cy="1352550"/>
          </a:xfrm>
          <a:prstGeom prst="rect">
            <a:avLst/>
          </a:prstGeom>
          <a:noFill/>
        </p:spPr>
      </p:pic>
      <p:sp>
        <p:nvSpPr>
          <p:cNvPr id="11" name="Oval 10"/>
          <p:cNvSpPr/>
          <p:nvPr/>
        </p:nvSpPr>
        <p:spPr>
          <a:xfrm>
            <a:off x="6629400" y="2895600"/>
            <a:ext cx="1905000" cy="1295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Crawls</a:t>
            </a:r>
          </a:p>
          <a:p>
            <a:pPr algn="ctr"/>
            <a:r>
              <a:rPr lang="en-US" dirty="0" smtClean="0"/>
              <a:t>WWW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 descr="C:\Documents and Settings\Matthew\My Documents\Downloads\dasWe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03241" y="3966670"/>
            <a:ext cx="2154759" cy="2281730"/>
          </a:xfrm>
          <a:prstGeom prst="rect">
            <a:avLst/>
          </a:prstGeom>
          <a:noFill/>
        </p:spPr>
      </p:pic>
      <p:cxnSp>
        <p:nvCxnSpPr>
          <p:cNvPr id="13" name="Straight Connector 12"/>
          <p:cNvCxnSpPr/>
          <p:nvPr/>
        </p:nvCxnSpPr>
        <p:spPr>
          <a:xfrm>
            <a:off x="4343400" y="3581400"/>
            <a:ext cx="3124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6"/>
          <p:cNvGrpSpPr/>
          <p:nvPr/>
        </p:nvGrpSpPr>
        <p:grpSpPr>
          <a:xfrm>
            <a:off x="1676400" y="3352800"/>
            <a:ext cx="3657601" cy="583325"/>
            <a:chOff x="609600" y="3352800"/>
            <a:chExt cx="3657601" cy="583325"/>
          </a:xfrm>
        </p:grpSpPr>
        <p:pic>
          <p:nvPicPr>
            <p:cNvPr id="8" name="Picture 1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81200" y="3352800"/>
              <a:ext cx="2286001" cy="583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9" name="Straight Connector 8"/>
            <p:cNvCxnSpPr/>
            <p:nvPr/>
          </p:nvCxnSpPr>
          <p:spPr>
            <a:xfrm flipV="1">
              <a:off x="609600" y="3657600"/>
              <a:ext cx="137160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Institutional</a:t>
            </a:r>
            <a:r>
              <a:rPr lang="en-US" dirty="0" smtClean="0"/>
              <a:t> vs. Personal Web Archiving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2050" name="Picture 2" descr="http://blog.grovo.com/wp-content/uploads/2011/02/IA_logo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5800" y="2971800"/>
            <a:ext cx="1638300" cy="1352550"/>
          </a:xfrm>
          <a:prstGeom prst="rect">
            <a:avLst/>
          </a:prstGeom>
          <a:noFill/>
        </p:spPr>
      </p:pic>
      <p:sp>
        <p:nvSpPr>
          <p:cNvPr id="11" name="Oval 10"/>
          <p:cNvSpPr/>
          <p:nvPr/>
        </p:nvSpPr>
        <p:spPr>
          <a:xfrm>
            <a:off x="6629400" y="2895600"/>
            <a:ext cx="1905000" cy="1295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Crawls</a:t>
            </a:r>
          </a:p>
          <a:p>
            <a:pPr algn="ctr"/>
            <a:r>
              <a:rPr lang="en-US" dirty="0" smtClean="0"/>
              <a:t>WWW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1.24884E-6 L -0.275 0.29972 " pathEditMode="relative" ptsTypes="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524000"/>
            <a:ext cx="8229600" cy="4525963"/>
          </a:xfrm>
        </p:spPr>
        <p:txBody>
          <a:bodyPr/>
          <a:lstStyle/>
          <a:p>
            <a:r>
              <a:rPr lang="en-US" dirty="0" smtClean="0"/>
              <a:t>Internet Archive crawls and preserves webpages creating web archives</a:t>
            </a:r>
          </a:p>
          <a:p>
            <a:r>
              <a:rPr lang="en-US" dirty="0" smtClean="0"/>
              <a:t>Only public sites </a:t>
            </a:r>
            <a:br>
              <a:rPr lang="en-US" dirty="0" smtClean="0"/>
            </a:br>
            <a:r>
              <a:rPr lang="en-US" dirty="0" smtClean="0"/>
              <a:t>are preserved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7" name="Picture 1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86600" y="1895540"/>
            <a:ext cx="1828800" cy="466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8" name="Picture 2" descr="C:\Documents and Settings\Matthew\My Documents\Downloads\c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86200" y="2587666"/>
            <a:ext cx="5081587" cy="4117934"/>
          </a:xfrm>
          <a:prstGeom prst="rect">
            <a:avLst/>
          </a:prstGeom>
          <a:noFill/>
        </p:spPr>
      </p:pic>
      <p:pic>
        <p:nvPicPr>
          <p:cNvPr id="24579" name="Picture 3" descr="C:\Documents and Settings\Matthew\My Documents\Downloads\csia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5366657"/>
            <a:ext cx="9177097" cy="95794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Institutional</a:t>
            </a:r>
            <a:r>
              <a:rPr lang="en-US" dirty="0" smtClean="0"/>
              <a:t> vs. Personal Web Archiving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685800" y="1981200"/>
            <a:ext cx="7848600" cy="1428750"/>
            <a:chOff x="685800" y="2895600"/>
            <a:chExt cx="7848600" cy="142875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343400" y="3581400"/>
              <a:ext cx="3124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6"/>
            <p:cNvGrpSpPr/>
            <p:nvPr/>
          </p:nvGrpSpPr>
          <p:grpSpPr>
            <a:xfrm>
              <a:off x="1676400" y="3352800"/>
              <a:ext cx="3657601" cy="583325"/>
              <a:chOff x="609600" y="3352800"/>
              <a:chExt cx="3657601" cy="583325"/>
            </a:xfrm>
          </p:grpSpPr>
          <p:pic>
            <p:nvPicPr>
              <p:cNvPr id="8" name="Picture 17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981200" y="3352800"/>
                <a:ext cx="2286001" cy="583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9" name="Straight Connector 8"/>
              <p:cNvCxnSpPr/>
              <p:nvPr/>
            </p:nvCxnSpPr>
            <p:spPr>
              <a:xfrm flipV="1">
                <a:off x="609600" y="3657600"/>
                <a:ext cx="1371600" cy="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050" name="Picture 2" descr="http://blog.grovo.com/wp-content/uploads/2011/02/IA_logo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0" y="2971800"/>
              <a:ext cx="1638300" cy="1352550"/>
            </a:xfrm>
            <a:prstGeom prst="rect">
              <a:avLst/>
            </a:prstGeom>
            <a:noFill/>
          </p:spPr>
        </p:pic>
        <p:sp>
          <p:nvSpPr>
            <p:cNvPr id="11" name="Oval 10"/>
            <p:cNvSpPr/>
            <p:nvPr/>
          </p:nvSpPr>
          <p:spPr>
            <a:xfrm>
              <a:off x="6629400" y="2895600"/>
              <a:ext cx="1905000" cy="1295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Crawls</a:t>
              </a:r>
            </a:p>
            <a:p>
              <a:pPr algn="ctr"/>
              <a:r>
                <a:rPr lang="en-US" dirty="0" smtClean="0"/>
                <a:t>WWW</a:t>
              </a:r>
              <a:endParaRPr lang="en-US" dirty="0"/>
            </a:p>
          </p:txBody>
        </p:sp>
      </p:grpSp>
      <p:sp>
        <p:nvSpPr>
          <p:cNvPr id="14" name="Folded Corner 13"/>
          <p:cNvSpPr/>
          <p:nvPr/>
        </p:nvSpPr>
        <p:spPr>
          <a:xfrm>
            <a:off x="7010400" y="4038600"/>
            <a:ext cx="1143000" cy="1295400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WARC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>
            <a:stCxn id="11" idx="4"/>
            <a:endCxn id="14" idx="0"/>
          </p:cNvCxnSpPr>
          <p:nvPr/>
        </p:nvCxnSpPr>
        <p:spPr>
          <a:xfrm>
            <a:off x="7581900" y="3276600"/>
            <a:ext cx="0" cy="762000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696200" y="350520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Straight Connector 18"/>
          <p:cNvCxnSpPr/>
          <p:nvPr/>
        </p:nvCxnSpPr>
        <p:spPr>
          <a:xfrm>
            <a:off x="1752600" y="2819400"/>
            <a:ext cx="2057400" cy="175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Institutional</a:t>
            </a:r>
            <a:r>
              <a:rPr lang="en-US" dirty="0" smtClean="0"/>
              <a:t> vs. Personal Web Archiving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21</a:t>
            </a:fld>
            <a:endParaRPr lang="en-US" dirty="0"/>
          </a:p>
        </p:txBody>
      </p:sp>
      <p:grpSp>
        <p:nvGrpSpPr>
          <p:cNvPr id="3" name="Group 11"/>
          <p:cNvGrpSpPr/>
          <p:nvPr/>
        </p:nvGrpSpPr>
        <p:grpSpPr>
          <a:xfrm>
            <a:off x="685800" y="1981200"/>
            <a:ext cx="7848600" cy="1428750"/>
            <a:chOff x="685800" y="2895600"/>
            <a:chExt cx="7848600" cy="142875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343400" y="3581400"/>
              <a:ext cx="3124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1676400" y="3352800"/>
              <a:ext cx="3657601" cy="583325"/>
              <a:chOff x="609600" y="3352800"/>
              <a:chExt cx="3657601" cy="583325"/>
            </a:xfrm>
          </p:grpSpPr>
          <p:pic>
            <p:nvPicPr>
              <p:cNvPr id="8" name="Picture 17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981200" y="3352800"/>
                <a:ext cx="2286001" cy="583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9" name="Straight Connector 8"/>
              <p:cNvCxnSpPr/>
              <p:nvPr/>
            </p:nvCxnSpPr>
            <p:spPr>
              <a:xfrm flipV="1">
                <a:off x="609600" y="3657600"/>
                <a:ext cx="1371600" cy="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050" name="Picture 2" descr="http://blog.grovo.com/wp-content/uploads/2011/02/IA_logo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0" y="2971800"/>
              <a:ext cx="1638300" cy="1352550"/>
            </a:xfrm>
            <a:prstGeom prst="rect">
              <a:avLst/>
            </a:prstGeom>
            <a:noFill/>
          </p:spPr>
        </p:pic>
        <p:sp>
          <p:nvSpPr>
            <p:cNvPr id="11" name="Oval 10"/>
            <p:cNvSpPr/>
            <p:nvPr/>
          </p:nvSpPr>
          <p:spPr>
            <a:xfrm>
              <a:off x="6629400" y="2895600"/>
              <a:ext cx="1905000" cy="1295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Crawls</a:t>
              </a:r>
            </a:p>
            <a:p>
              <a:pPr algn="ctr"/>
              <a:r>
                <a:rPr lang="en-US" dirty="0" smtClean="0"/>
                <a:t>WWW</a:t>
              </a:r>
              <a:endParaRPr lang="en-US" dirty="0"/>
            </a:p>
          </p:txBody>
        </p:sp>
      </p:grpSp>
      <p:sp>
        <p:nvSpPr>
          <p:cNvPr id="14" name="Folded Corner 13"/>
          <p:cNvSpPr/>
          <p:nvPr/>
        </p:nvSpPr>
        <p:spPr>
          <a:xfrm>
            <a:off x="7010400" y="4038600"/>
            <a:ext cx="1143000" cy="1295400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WARC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>
            <a:stCxn id="11" idx="4"/>
            <a:endCxn id="14" idx="0"/>
          </p:cNvCxnSpPr>
          <p:nvPr/>
        </p:nvCxnSpPr>
        <p:spPr>
          <a:xfrm>
            <a:off x="7581900" y="3276600"/>
            <a:ext cx="0" cy="762000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696200" y="350520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outputs</a:t>
            </a:r>
            <a:endParaRPr lang="en-US" dirty="0"/>
          </a:p>
        </p:txBody>
      </p:sp>
      <p:pic>
        <p:nvPicPr>
          <p:cNvPr id="55298" name="Picture 2" descr="http://archive.org/images/wayback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0" y="4267200"/>
            <a:ext cx="1943100" cy="685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rved Down Arrow 17"/>
          <p:cNvSpPr/>
          <p:nvPr/>
        </p:nvSpPr>
        <p:spPr>
          <a:xfrm rot="20760748">
            <a:off x="4466331" y="3637327"/>
            <a:ext cx="2438400" cy="6858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urved Down Arrow 19"/>
          <p:cNvSpPr/>
          <p:nvPr/>
        </p:nvSpPr>
        <p:spPr>
          <a:xfrm rot="10800000">
            <a:off x="4876800" y="5029200"/>
            <a:ext cx="2438400" cy="6858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752600" y="2819400"/>
            <a:ext cx="2057400" cy="175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Institutional</a:t>
            </a:r>
            <a:r>
              <a:rPr lang="en-US" dirty="0" smtClean="0"/>
              <a:t> vs. Personal Web Archiving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3" name="Group 11"/>
          <p:cNvGrpSpPr/>
          <p:nvPr/>
        </p:nvGrpSpPr>
        <p:grpSpPr>
          <a:xfrm>
            <a:off x="685800" y="1981200"/>
            <a:ext cx="7848600" cy="1428750"/>
            <a:chOff x="685800" y="2895600"/>
            <a:chExt cx="7848600" cy="142875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343400" y="3581400"/>
              <a:ext cx="3124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1676400" y="3352800"/>
              <a:ext cx="3657601" cy="583325"/>
              <a:chOff x="609600" y="3352800"/>
              <a:chExt cx="3657601" cy="583325"/>
            </a:xfrm>
          </p:grpSpPr>
          <p:pic>
            <p:nvPicPr>
              <p:cNvPr id="8" name="Picture 17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1981200" y="3352800"/>
                <a:ext cx="2286001" cy="583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9" name="Straight Connector 8"/>
              <p:cNvCxnSpPr/>
              <p:nvPr/>
            </p:nvCxnSpPr>
            <p:spPr>
              <a:xfrm flipV="1">
                <a:off x="609600" y="3657600"/>
                <a:ext cx="1371600" cy="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050" name="Picture 2" descr="http://blog.grovo.com/wp-content/uploads/2011/02/IA_logo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0" y="2971800"/>
              <a:ext cx="1638300" cy="1352550"/>
            </a:xfrm>
            <a:prstGeom prst="rect">
              <a:avLst/>
            </a:prstGeom>
            <a:noFill/>
          </p:spPr>
        </p:pic>
        <p:sp>
          <p:nvSpPr>
            <p:cNvPr id="11" name="Oval 10"/>
            <p:cNvSpPr/>
            <p:nvPr/>
          </p:nvSpPr>
          <p:spPr>
            <a:xfrm>
              <a:off x="6629400" y="2895600"/>
              <a:ext cx="1905000" cy="1295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Crawls</a:t>
              </a:r>
            </a:p>
            <a:p>
              <a:pPr algn="ctr"/>
              <a:r>
                <a:rPr lang="en-US" dirty="0" smtClean="0"/>
                <a:t>WWW</a:t>
              </a:r>
              <a:endParaRPr lang="en-US" dirty="0"/>
            </a:p>
          </p:txBody>
        </p:sp>
      </p:grpSp>
      <p:sp>
        <p:nvSpPr>
          <p:cNvPr id="14" name="Folded Corner 13"/>
          <p:cNvSpPr/>
          <p:nvPr/>
        </p:nvSpPr>
        <p:spPr>
          <a:xfrm>
            <a:off x="7010400" y="4038600"/>
            <a:ext cx="1143000" cy="1295400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WARC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>
            <a:stCxn id="11" idx="4"/>
            <a:endCxn id="14" idx="0"/>
          </p:cNvCxnSpPr>
          <p:nvPr/>
        </p:nvCxnSpPr>
        <p:spPr>
          <a:xfrm>
            <a:off x="7581900" y="3276600"/>
            <a:ext cx="0" cy="762000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696200" y="350520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outputs</a:t>
            </a:r>
            <a:endParaRPr lang="en-US" dirty="0"/>
          </a:p>
        </p:txBody>
      </p:sp>
      <p:pic>
        <p:nvPicPr>
          <p:cNvPr id="55298" name="Picture 2" descr="http://archive.org/images/wayback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48000" y="4267200"/>
            <a:ext cx="1943100" cy="685800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 rot="20378331">
            <a:off x="5522645" y="4487818"/>
            <a:ext cx="896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Indexes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029200"/>
            <a:ext cx="1881187" cy="869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4" name="Straight Connector 23"/>
          <p:cNvCxnSpPr/>
          <p:nvPr/>
        </p:nvCxnSpPr>
        <p:spPr>
          <a:xfrm flipV="1">
            <a:off x="1295400" y="4648200"/>
            <a:ext cx="2514600" cy="762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urved Down Arrow 17"/>
          <p:cNvSpPr/>
          <p:nvPr/>
        </p:nvSpPr>
        <p:spPr>
          <a:xfrm rot="20760748">
            <a:off x="4466331" y="3637327"/>
            <a:ext cx="2438400" cy="6858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urved Down Arrow 19"/>
          <p:cNvSpPr/>
          <p:nvPr/>
        </p:nvSpPr>
        <p:spPr>
          <a:xfrm rot="10800000">
            <a:off x="4876800" y="5029200"/>
            <a:ext cx="2438400" cy="6858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1752600" y="2819400"/>
            <a:ext cx="2057400" cy="1752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Institutional</a:t>
            </a:r>
            <a:r>
              <a:rPr lang="en-US" dirty="0" smtClean="0"/>
              <a:t> vs. Personal Web Archiving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3" name="Group 11"/>
          <p:cNvGrpSpPr/>
          <p:nvPr/>
        </p:nvGrpSpPr>
        <p:grpSpPr>
          <a:xfrm>
            <a:off x="685800" y="1981200"/>
            <a:ext cx="7848600" cy="1428750"/>
            <a:chOff x="685800" y="2895600"/>
            <a:chExt cx="7848600" cy="142875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343400" y="3581400"/>
              <a:ext cx="3124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" name="Group 6"/>
            <p:cNvGrpSpPr/>
            <p:nvPr/>
          </p:nvGrpSpPr>
          <p:grpSpPr>
            <a:xfrm>
              <a:off x="1676400" y="3352800"/>
              <a:ext cx="3657601" cy="583325"/>
              <a:chOff x="609600" y="3352800"/>
              <a:chExt cx="3657601" cy="583325"/>
            </a:xfrm>
          </p:grpSpPr>
          <p:pic>
            <p:nvPicPr>
              <p:cNvPr id="8" name="Picture 17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981200" y="3352800"/>
                <a:ext cx="2286001" cy="58332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9" name="Straight Connector 8"/>
              <p:cNvCxnSpPr/>
              <p:nvPr/>
            </p:nvCxnSpPr>
            <p:spPr>
              <a:xfrm flipV="1">
                <a:off x="609600" y="3657600"/>
                <a:ext cx="1371600" cy="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050" name="Picture 2" descr="http://blog.grovo.com/wp-content/uploads/2011/02/IA_logo.jp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85800" y="2971800"/>
              <a:ext cx="1638300" cy="1352550"/>
            </a:xfrm>
            <a:prstGeom prst="rect">
              <a:avLst/>
            </a:prstGeom>
            <a:noFill/>
          </p:spPr>
        </p:pic>
        <p:sp>
          <p:nvSpPr>
            <p:cNvPr id="11" name="Oval 10"/>
            <p:cNvSpPr/>
            <p:nvPr/>
          </p:nvSpPr>
          <p:spPr>
            <a:xfrm>
              <a:off x="6629400" y="2895600"/>
              <a:ext cx="1905000" cy="1295400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Crawls</a:t>
              </a:r>
            </a:p>
            <a:p>
              <a:pPr algn="ctr"/>
              <a:r>
                <a:rPr lang="en-US" dirty="0" smtClean="0"/>
                <a:t>WWW</a:t>
              </a:r>
              <a:endParaRPr lang="en-US" dirty="0"/>
            </a:p>
          </p:txBody>
        </p:sp>
      </p:grpSp>
      <p:sp>
        <p:nvSpPr>
          <p:cNvPr id="14" name="Folded Corner 13"/>
          <p:cNvSpPr/>
          <p:nvPr/>
        </p:nvSpPr>
        <p:spPr>
          <a:xfrm>
            <a:off x="7010400" y="4038600"/>
            <a:ext cx="1143000" cy="1295400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WARC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>
            <a:stCxn id="11" idx="4"/>
            <a:endCxn id="14" idx="0"/>
          </p:cNvCxnSpPr>
          <p:nvPr/>
        </p:nvCxnSpPr>
        <p:spPr>
          <a:xfrm>
            <a:off x="7581900" y="3276600"/>
            <a:ext cx="0" cy="762000"/>
          </a:xfrm>
          <a:prstGeom prst="straightConnector1">
            <a:avLst/>
          </a:prstGeom>
          <a:ln w="3492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696200" y="3505200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outputs</a:t>
            </a:r>
            <a:endParaRPr lang="en-US" dirty="0"/>
          </a:p>
        </p:txBody>
      </p:sp>
      <p:pic>
        <p:nvPicPr>
          <p:cNvPr id="55298" name="Picture 2" descr="http://archive.org/images/wayback.gif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048000" y="4267200"/>
            <a:ext cx="1943100" cy="685800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 rot="20378331">
            <a:off x="5522645" y="4487818"/>
            <a:ext cx="896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Indexes</a:t>
            </a:r>
            <a:endParaRPr lang="en-US" dirty="0"/>
          </a:p>
        </p:txBody>
      </p:sp>
      <p:pic>
        <p:nvPicPr>
          <p:cNvPr id="22" name="Picture 4" descr="C:\Documents and Settings\Matthew\My Documents\My Dropbox\Conferences\DigitalPreservation 2012\user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5715000"/>
            <a:ext cx="521368" cy="495300"/>
          </a:xfrm>
          <a:prstGeom prst="rect">
            <a:avLst/>
          </a:prstGeom>
          <a:noFill/>
        </p:spPr>
      </p:pic>
      <p:pic>
        <p:nvPicPr>
          <p:cNvPr id="31" name="Picture 4" descr="C:\Documents and Settings\Matthew\My Documents\My Dropbox\Conferences\DigitalPreservation 2012\user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69232" y="5715000"/>
            <a:ext cx="521368" cy="495300"/>
          </a:xfrm>
          <a:prstGeom prst="rect">
            <a:avLst/>
          </a:prstGeom>
          <a:noFill/>
        </p:spPr>
      </p:pic>
      <p:pic>
        <p:nvPicPr>
          <p:cNvPr id="32" name="Picture 4" descr="C:\Documents and Settings\Matthew\My Documents\My Dropbox\Conferences\DigitalPreservation 2012\user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26432" y="5715000"/>
            <a:ext cx="521368" cy="495300"/>
          </a:xfrm>
          <a:prstGeom prst="rect">
            <a:avLst/>
          </a:prstGeom>
          <a:noFill/>
        </p:spPr>
      </p:pic>
      <p:pic>
        <p:nvPicPr>
          <p:cNvPr id="33" name="Picture 4" descr="C:\Documents and Settings\Matthew\My Documents\My Dropbox\Conferences\DigitalPreservation 2012\user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371600" y="5715000"/>
            <a:ext cx="521368" cy="495300"/>
          </a:xfrm>
          <a:prstGeom prst="rect">
            <a:avLst/>
          </a:prstGeom>
          <a:noFill/>
        </p:spPr>
      </p:pic>
      <p:sp>
        <p:nvSpPr>
          <p:cNvPr id="34" name="TextBox 33"/>
          <p:cNvSpPr txBox="1"/>
          <p:nvPr/>
        </p:nvSpPr>
        <p:spPr>
          <a:xfrm>
            <a:off x="-4969" y="4419600"/>
            <a:ext cx="17951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Publicly viewable</a:t>
            </a:r>
          </a:p>
          <a:p>
            <a:pPr algn="ctr"/>
            <a:r>
              <a:rPr lang="en-US" dirty="0" smtClean="0"/>
              <a:t>Archive replay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Institutional vs. </a:t>
            </a:r>
            <a:r>
              <a:rPr lang="en-US" u="sng" dirty="0" smtClean="0"/>
              <a:t>Personal</a:t>
            </a:r>
            <a:r>
              <a:rPr lang="en-US" dirty="0" smtClean="0"/>
              <a:t> Web Archiving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25" name="Picture 4" descr="C:\Documents and Settings\Matthew\My Documents\My Dropbox\Conferences\DigitalPreservation 2012\us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6200" y="3124200"/>
            <a:ext cx="1238250" cy="117633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2514600" y="3733800"/>
            <a:ext cx="30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Institutional vs. </a:t>
            </a:r>
            <a:r>
              <a:rPr lang="en-US" u="sng" dirty="0" smtClean="0"/>
              <a:t>Personal</a:t>
            </a:r>
            <a:r>
              <a:rPr lang="en-US" dirty="0" smtClean="0"/>
              <a:t> Web Archiving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25" name="Picture 4" descr="C:\Documents and Settings\Matthew\My Documents\My Dropbox\Conferences\DigitalPreservation 2012\us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05000" y="3124200"/>
            <a:ext cx="1238250" cy="1176337"/>
          </a:xfrm>
          <a:prstGeom prst="rect">
            <a:avLst/>
          </a:prstGeom>
          <a:noFill/>
        </p:spPr>
      </p:pic>
      <p:pic>
        <p:nvPicPr>
          <p:cNvPr id="7" name="Picture 6" descr="C:\Documents and Settings\Matthew\My Documents\My Dropbox\Conferences\DigitalPreservation 2012\brows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05400" y="3200400"/>
            <a:ext cx="990600" cy="97664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/>
          <p:cNvCxnSpPr/>
          <p:nvPr/>
        </p:nvCxnSpPr>
        <p:spPr>
          <a:xfrm>
            <a:off x="4495800" y="3733800"/>
            <a:ext cx="31242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447800" y="3733800"/>
            <a:ext cx="3048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Institutional vs. </a:t>
            </a:r>
            <a:r>
              <a:rPr lang="en-US" u="sng" dirty="0" smtClean="0"/>
              <a:t>Personal</a:t>
            </a:r>
            <a:r>
              <a:rPr lang="en-US" dirty="0" smtClean="0"/>
              <a:t> Web Archiving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25" name="Picture 4" descr="C:\Documents and Settings\Matthew\My Documents\My Dropbox\Conferences\DigitalPreservation 2012\use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3124200"/>
            <a:ext cx="1238250" cy="1176337"/>
          </a:xfrm>
          <a:prstGeom prst="rect">
            <a:avLst/>
          </a:prstGeom>
          <a:noFill/>
        </p:spPr>
      </p:pic>
      <p:pic>
        <p:nvPicPr>
          <p:cNvPr id="7" name="Picture 6" descr="C:\Documents and Settings\Matthew\My Documents\My Dropbox\Conferences\DigitalPreservation 2012\brows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38600" y="3200400"/>
            <a:ext cx="990600" cy="976648"/>
          </a:xfrm>
          <a:prstGeom prst="rect">
            <a:avLst/>
          </a:prstGeom>
          <a:noFill/>
        </p:spPr>
      </p:pic>
      <p:pic>
        <p:nvPicPr>
          <p:cNvPr id="11" name="Picture 2" descr="C:\Documents and Settings\Matthew\My Documents\Downloads\wc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86600" y="3124200"/>
            <a:ext cx="1219200" cy="1219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/>
          <p:cNvCxnSpPr/>
          <p:nvPr/>
        </p:nvCxnSpPr>
        <p:spPr>
          <a:xfrm>
            <a:off x="7696200" y="2590800"/>
            <a:ext cx="0" cy="2209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Institutional vs. </a:t>
            </a:r>
            <a:r>
              <a:rPr lang="en-US" u="sng" dirty="0" smtClean="0"/>
              <a:t>Personal</a:t>
            </a:r>
            <a:r>
              <a:rPr lang="en-US" dirty="0" smtClean="0"/>
              <a:t> Web Archiving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838200" y="1981200"/>
            <a:ext cx="7467600" cy="1219200"/>
            <a:chOff x="838200" y="3124200"/>
            <a:chExt cx="7467600" cy="121920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5800" y="3733800"/>
              <a:ext cx="3124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447800" y="3733800"/>
              <a:ext cx="3048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4" descr="C:\Documents and Settings\Matthew\My Documents\My Dropbox\Conferences\DigitalPreservation 2012\user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38200" y="3124200"/>
              <a:ext cx="1238250" cy="1176337"/>
            </a:xfrm>
            <a:prstGeom prst="rect">
              <a:avLst/>
            </a:prstGeom>
            <a:noFill/>
          </p:spPr>
        </p:pic>
        <p:pic>
          <p:nvPicPr>
            <p:cNvPr id="7" name="Picture 6" descr="C:\Documents and Settings\Matthew\My Documents\My Dropbox\Conferences\DigitalPreservation 2012\browser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038600" y="3200400"/>
              <a:ext cx="990600" cy="976648"/>
            </a:xfrm>
            <a:prstGeom prst="rect">
              <a:avLst/>
            </a:prstGeom>
            <a:noFill/>
          </p:spPr>
        </p:pic>
        <p:pic>
          <p:nvPicPr>
            <p:cNvPr id="11" name="Picture 2" descr="C:\Documents and Settings\Matthew\My Documents\Downloads\wc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86600" y="3124200"/>
              <a:ext cx="1219200" cy="1219200"/>
            </a:xfrm>
            <a:prstGeom prst="rect">
              <a:avLst/>
            </a:prstGeom>
            <a:noFill/>
          </p:spPr>
        </p:pic>
      </p:grpSp>
      <p:sp>
        <p:nvSpPr>
          <p:cNvPr id="14" name="Folded Corner 13"/>
          <p:cNvSpPr/>
          <p:nvPr/>
        </p:nvSpPr>
        <p:spPr>
          <a:xfrm>
            <a:off x="7162800" y="4038600"/>
            <a:ext cx="1143000" cy="1295400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WARC</a:t>
            </a:r>
            <a:endParaRPr lang="en-US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/>
          <p:cNvCxnSpPr/>
          <p:nvPr/>
        </p:nvCxnSpPr>
        <p:spPr>
          <a:xfrm flipH="1" flipV="1">
            <a:off x="1524000" y="2743200"/>
            <a:ext cx="2667000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696200" y="2590800"/>
            <a:ext cx="0" cy="2209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Institutional vs. </a:t>
            </a:r>
            <a:r>
              <a:rPr lang="en-US" u="sng" dirty="0" smtClean="0"/>
              <a:t>Personal</a:t>
            </a:r>
            <a:r>
              <a:rPr lang="en-US" dirty="0" smtClean="0"/>
              <a:t> Web Archiving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28</a:t>
            </a:fld>
            <a:endParaRPr lang="en-US" dirty="0"/>
          </a:p>
        </p:txBody>
      </p:sp>
      <p:grpSp>
        <p:nvGrpSpPr>
          <p:cNvPr id="3" name="Group 11"/>
          <p:cNvGrpSpPr/>
          <p:nvPr/>
        </p:nvGrpSpPr>
        <p:grpSpPr>
          <a:xfrm>
            <a:off x="838200" y="1981200"/>
            <a:ext cx="7467600" cy="1219200"/>
            <a:chOff x="838200" y="3124200"/>
            <a:chExt cx="7467600" cy="121920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5800" y="3733800"/>
              <a:ext cx="3124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447800" y="3733800"/>
              <a:ext cx="3048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4" descr="C:\Documents and Settings\Matthew\My Documents\My Dropbox\Conferences\DigitalPreservation 2012\user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38200" y="3124200"/>
              <a:ext cx="1238250" cy="1176337"/>
            </a:xfrm>
            <a:prstGeom prst="rect">
              <a:avLst/>
            </a:prstGeom>
            <a:noFill/>
          </p:spPr>
        </p:pic>
        <p:pic>
          <p:nvPicPr>
            <p:cNvPr id="7" name="Picture 6" descr="C:\Documents and Settings\Matthew\My Documents\My Dropbox\Conferences\DigitalPreservation 2012\browser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038600" y="3200400"/>
              <a:ext cx="990600" cy="976648"/>
            </a:xfrm>
            <a:prstGeom prst="rect">
              <a:avLst/>
            </a:prstGeom>
            <a:noFill/>
          </p:spPr>
        </p:pic>
        <p:pic>
          <p:nvPicPr>
            <p:cNvPr id="11" name="Picture 2" descr="C:\Documents and Settings\Matthew\My Documents\Downloads\wc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86600" y="3124200"/>
              <a:ext cx="1219200" cy="1219200"/>
            </a:xfrm>
            <a:prstGeom prst="rect">
              <a:avLst/>
            </a:prstGeom>
            <a:noFill/>
          </p:spPr>
        </p:pic>
      </p:grpSp>
      <p:sp>
        <p:nvSpPr>
          <p:cNvPr id="14" name="Folded Corner 13"/>
          <p:cNvSpPr/>
          <p:nvPr/>
        </p:nvSpPr>
        <p:spPr>
          <a:xfrm>
            <a:off x="7162800" y="4038600"/>
            <a:ext cx="1143000" cy="1295400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WARC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5122" name="Picture 2" descr="C:\Documents and Settings\Matthew\My Documents\Downloads\laptop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52800" y="3810000"/>
            <a:ext cx="1866900" cy="18669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Curved Down Arrow 21"/>
          <p:cNvSpPr/>
          <p:nvPr/>
        </p:nvSpPr>
        <p:spPr>
          <a:xfrm rot="10800000">
            <a:off x="4800600" y="5105399"/>
            <a:ext cx="2667000" cy="8382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urved Down Arrow 16"/>
          <p:cNvSpPr/>
          <p:nvPr/>
        </p:nvSpPr>
        <p:spPr>
          <a:xfrm rot="21408433">
            <a:off x="4771132" y="3484925"/>
            <a:ext cx="2438400" cy="6858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 rot="21333438">
            <a:off x="5522645" y="4487818"/>
            <a:ext cx="896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Indexes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1524000" y="2743200"/>
            <a:ext cx="2667000" cy="1828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696200" y="2590800"/>
            <a:ext cx="0" cy="2209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Institutional vs. </a:t>
            </a:r>
            <a:r>
              <a:rPr lang="en-US" u="sng" dirty="0" smtClean="0"/>
              <a:t>Personal</a:t>
            </a:r>
            <a:r>
              <a:rPr lang="en-US" dirty="0" smtClean="0"/>
              <a:t> Web Archiving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3" name="Group 11"/>
          <p:cNvGrpSpPr/>
          <p:nvPr/>
        </p:nvGrpSpPr>
        <p:grpSpPr>
          <a:xfrm>
            <a:off x="838200" y="1981200"/>
            <a:ext cx="7467600" cy="1219200"/>
            <a:chOff x="838200" y="3124200"/>
            <a:chExt cx="7467600" cy="121920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5800" y="3733800"/>
              <a:ext cx="3124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447800" y="3733800"/>
              <a:ext cx="3048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4" descr="C:\Documents and Settings\Matthew\My Documents\My Dropbox\Conferences\DigitalPreservation 2012\user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38200" y="3124200"/>
              <a:ext cx="1238250" cy="1176337"/>
            </a:xfrm>
            <a:prstGeom prst="rect">
              <a:avLst/>
            </a:prstGeom>
            <a:noFill/>
          </p:spPr>
        </p:pic>
        <p:pic>
          <p:nvPicPr>
            <p:cNvPr id="7" name="Picture 6" descr="C:\Documents and Settings\Matthew\My Documents\My Dropbox\Conferences\DigitalPreservation 2012\browser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038600" y="3200400"/>
              <a:ext cx="990600" cy="976648"/>
            </a:xfrm>
            <a:prstGeom prst="rect">
              <a:avLst/>
            </a:prstGeom>
            <a:noFill/>
          </p:spPr>
        </p:pic>
        <p:pic>
          <p:nvPicPr>
            <p:cNvPr id="11" name="Picture 2" descr="C:\Documents and Settings\Matthew\My Documents\Downloads\wc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86600" y="3124200"/>
              <a:ext cx="1219200" cy="1219200"/>
            </a:xfrm>
            <a:prstGeom prst="rect">
              <a:avLst/>
            </a:prstGeom>
            <a:noFill/>
          </p:spPr>
        </p:pic>
      </p:grpSp>
      <p:sp>
        <p:nvSpPr>
          <p:cNvPr id="14" name="Folded Corner 13"/>
          <p:cNvSpPr/>
          <p:nvPr/>
        </p:nvSpPr>
        <p:spPr>
          <a:xfrm>
            <a:off x="7162800" y="4038600"/>
            <a:ext cx="1143000" cy="1295400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WARC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24" name="Picture 2" descr="C:\Documents and Settings\Matthew\My Documents\Downloads\laptop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52800" y="3810000"/>
            <a:ext cx="1866900" cy="18669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lot of content on web is not preserved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.g., Social media </a:t>
            </a:r>
            <a:r>
              <a:rPr lang="en-US" dirty="0" smtClean="0"/>
              <a:t>content</a:t>
            </a:r>
          </a:p>
          <a:p>
            <a:r>
              <a:rPr lang="en-US" dirty="0" smtClean="0"/>
              <a:t>As more people document lives on social media, importance of preserving becomes greater</a:t>
            </a:r>
          </a:p>
          <a:p>
            <a:r>
              <a:rPr lang="en-US" dirty="0" smtClean="0"/>
              <a:t>Content not preserved = heritage lost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8/3/2012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MS Thesis - August 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hape 30"/>
          <p:cNvCxnSpPr>
            <a:endCxn id="25" idx="2"/>
          </p:cNvCxnSpPr>
          <p:nvPr/>
        </p:nvCxnSpPr>
        <p:spPr>
          <a:xfrm rot="10800000">
            <a:off x="1457326" y="3157537"/>
            <a:ext cx="2484947" cy="1440342"/>
          </a:xfrm>
          <a:prstGeom prst="bentConnector2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rved Down Arrow 16"/>
          <p:cNvSpPr/>
          <p:nvPr/>
        </p:nvSpPr>
        <p:spPr>
          <a:xfrm rot="21408433">
            <a:off x="4771132" y="3484925"/>
            <a:ext cx="2438400" cy="6858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urved Down Arrow 18"/>
          <p:cNvSpPr/>
          <p:nvPr/>
        </p:nvSpPr>
        <p:spPr>
          <a:xfrm rot="10800000">
            <a:off x="4800600" y="5105399"/>
            <a:ext cx="2667000" cy="838200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 rot="21333438">
            <a:off x="5522645" y="4487818"/>
            <a:ext cx="8964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Indexes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 flipH="1" flipV="1">
            <a:off x="1524000" y="2743200"/>
            <a:ext cx="2401019" cy="16217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7696200" y="2590800"/>
            <a:ext cx="0" cy="2209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Institutional vs. </a:t>
            </a:r>
            <a:r>
              <a:rPr lang="en-US" u="sng" dirty="0" smtClean="0"/>
              <a:t>Personal</a:t>
            </a:r>
            <a:r>
              <a:rPr lang="en-US" dirty="0" smtClean="0"/>
              <a:t> Web Archiving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30</a:t>
            </a:fld>
            <a:endParaRPr lang="en-US" dirty="0"/>
          </a:p>
        </p:txBody>
      </p:sp>
      <p:grpSp>
        <p:nvGrpSpPr>
          <p:cNvPr id="3" name="Group 11"/>
          <p:cNvGrpSpPr/>
          <p:nvPr/>
        </p:nvGrpSpPr>
        <p:grpSpPr>
          <a:xfrm>
            <a:off x="838200" y="1981200"/>
            <a:ext cx="7467600" cy="1219200"/>
            <a:chOff x="838200" y="3124200"/>
            <a:chExt cx="7467600" cy="1219200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4495800" y="3733800"/>
              <a:ext cx="3124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1447800" y="3733800"/>
              <a:ext cx="30480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4" descr="C:\Documents and Settings\Matthew\My Documents\My Dropbox\Conferences\DigitalPreservation 2012\user.png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38200" y="3124200"/>
              <a:ext cx="1238250" cy="1176337"/>
            </a:xfrm>
            <a:prstGeom prst="rect">
              <a:avLst/>
            </a:prstGeom>
            <a:noFill/>
          </p:spPr>
        </p:pic>
        <p:pic>
          <p:nvPicPr>
            <p:cNvPr id="7" name="Picture 6" descr="C:\Documents and Settings\Matthew\My Documents\My Dropbox\Conferences\DigitalPreservation 2012\browser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038600" y="3200400"/>
              <a:ext cx="990600" cy="976648"/>
            </a:xfrm>
            <a:prstGeom prst="rect">
              <a:avLst/>
            </a:prstGeom>
            <a:noFill/>
          </p:spPr>
        </p:pic>
        <p:pic>
          <p:nvPicPr>
            <p:cNvPr id="11" name="Picture 2" descr="C:\Documents and Settings\Matthew\My Documents\Downloads\wc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86600" y="3124200"/>
              <a:ext cx="1219200" cy="1219200"/>
            </a:xfrm>
            <a:prstGeom prst="rect">
              <a:avLst/>
            </a:prstGeom>
            <a:noFill/>
          </p:spPr>
        </p:pic>
      </p:grpSp>
      <p:sp>
        <p:nvSpPr>
          <p:cNvPr id="14" name="Folded Corner 13"/>
          <p:cNvSpPr/>
          <p:nvPr/>
        </p:nvSpPr>
        <p:spPr>
          <a:xfrm>
            <a:off x="7162800" y="4038600"/>
            <a:ext cx="1143000" cy="1295400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WARC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21" name="Picture 2" descr="C:\Documents and Settings\Matthew\My Documents\Downloads\laptop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52800" y="3810000"/>
            <a:ext cx="1866900" cy="18669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31</a:t>
            </a:fld>
            <a:endParaRPr lang="en-US" dirty="0"/>
          </a:p>
        </p:txBody>
      </p:sp>
    </p:spTree>
    <p:controls>
      <p:control spid="2050" name="ShockwaveFlash1" r:id="rId2" imgW="9142857" imgH="6857143"/>
    </p:controls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Problems Specific to </a:t>
            </a:r>
            <a:br>
              <a:rPr lang="en-US" dirty="0" smtClean="0"/>
            </a:br>
            <a:r>
              <a:rPr lang="en-US" dirty="0" smtClean="0"/>
              <a:t>Personal Web Archiving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Personalization/Authentication</a:t>
            </a:r>
            <a:endParaRPr lang="en-US" b="1" dirty="0" smtClean="0"/>
          </a:p>
          <a:p>
            <a:pPr lvl="1"/>
            <a:r>
              <a:rPr lang="en-US" dirty="0" smtClean="0"/>
              <a:t>Different users, facebook.com, different content</a:t>
            </a:r>
          </a:p>
          <a:p>
            <a:r>
              <a:rPr lang="en-US" b="1" dirty="0" smtClean="0"/>
              <a:t>Context</a:t>
            </a:r>
          </a:p>
          <a:p>
            <a:pPr lvl="1"/>
            <a:r>
              <a:rPr lang="en-US" dirty="0" smtClean="0"/>
              <a:t>Different browsing tools, different site experience</a:t>
            </a:r>
          </a:p>
          <a:p>
            <a:r>
              <a:rPr lang="en-US" b="1" dirty="0" smtClean="0"/>
              <a:t>Output Format</a:t>
            </a:r>
          </a:p>
          <a:p>
            <a:pPr lvl="1"/>
            <a:r>
              <a:rPr lang="en-US" dirty="0" smtClean="0"/>
              <a:t>Ad hoc approaches are often used that lose metadata, context, content, etc.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Personalization/Authentication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users, same URI, vastly different content</a:t>
            </a:r>
          </a:p>
          <a:p>
            <a:r>
              <a:rPr lang="en-US" dirty="0" smtClean="0"/>
              <a:t>One user, same URI, </a:t>
            </a:r>
            <a:r>
              <a:rPr lang="en-US" dirty="0" smtClean="0"/>
              <a:t>authentication vs. </a:t>
            </a:r>
            <a:r>
              <a:rPr lang="en-US" dirty="0" smtClean="0"/>
              <a:t>no </a:t>
            </a:r>
            <a:r>
              <a:rPr lang="en-US" dirty="0" smtClean="0"/>
              <a:t>authentication, different </a:t>
            </a:r>
            <a:r>
              <a:rPr lang="en-US" dirty="0" smtClean="0"/>
              <a:t>content</a:t>
            </a:r>
          </a:p>
          <a:p>
            <a:pPr lvl="1"/>
            <a:r>
              <a:rPr lang="en-US" dirty="0" smtClean="0"/>
              <a:t>As shown in IA’s archive of FB</a:t>
            </a:r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33</a:t>
            </a:fld>
            <a:endParaRPr lang="en-US"/>
          </a:p>
        </p:txBody>
      </p:sp>
      <p:pic>
        <p:nvPicPr>
          <p:cNvPr id="9218" name="Picture 2" descr="C:\Documents and Settings\Matthew\My Documents\My Dropbox\Thesis\facebook_info_j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19600" y="3810000"/>
            <a:ext cx="4648200" cy="2614329"/>
          </a:xfrm>
          <a:prstGeom prst="rect">
            <a:avLst/>
          </a:prstGeom>
          <a:noFill/>
        </p:spPr>
      </p:pic>
      <p:pic>
        <p:nvPicPr>
          <p:cNvPr id="9219" name="Picture 3" descr="C:\Documents and Settings\Matthew\My Documents\My Dropbox\Thesis\facebook_info_mk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38" y="3810000"/>
            <a:ext cx="4312062" cy="25939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Documents and Settings\Matthew\My Documents\My Dropbox\Thesis\pcfacebooki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98769" y="1676400"/>
            <a:ext cx="4645231" cy="2794397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Same </a:t>
            </a:r>
            <a:r>
              <a:rPr lang="en-US" dirty="0" err="1" smtClean="0"/>
              <a:t>URI+diff</a:t>
            </a:r>
            <a:r>
              <a:rPr lang="en-US" dirty="0" smtClean="0"/>
              <a:t> devices </a:t>
            </a:r>
            <a:br>
              <a:rPr lang="en-US" dirty="0" smtClean="0"/>
            </a:br>
            <a:r>
              <a:rPr lang="en-US" dirty="0" smtClean="0"/>
              <a:t>   = diff </a:t>
            </a:r>
            <a:r>
              <a:rPr lang="en-US" dirty="0" smtClean="0"/>
              <a:t>content served</a:t>
            </a:r>
          </a:p>
          <a:p>
            <a:r>
              <a:rPr lang="en-US" dirty="0" smtClean="0"/>
              <a:t>Mobile </a:t>
            </a:r>
            <a:r>
              <a:rPr lang="en-US" dirty="0" smtClean="0"/>
              <a:t>vs. </a:t>
            </a:r>
            <a:r>
              <a:rPr lang="en-US" dirty="0" smtClean="0"/>
              <a:t>PC</a:t>
            </a:r>
          </a:p>
          <a:p>
            <a:r>
              <a:rPr lang="en-US" dirty="0" smtClean="0"/>
              <a:t>Firefox </a:t>
            </a:r>
            <a:r>
              <a:rPr lang="en-US" dirty="0" smtClean="0"/>
              <a:t>vs. </a:t>
            </a:r>
            <a:r>
              <a:rPr lang="en-US" dirty="0" smtClean="0"/>
              <a:t>Chrome 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34</a:t>
            </a:fld>
            <a:endParaRPr lang="en-US"/>
          </a:p>
        </p:txBody>
      </p:sp>
      <p:pic>
        <p:nvPicPr>
          <p:cNvPr id="1026" name="Picture 2" descr="C:\Documents and Settings\Matthew\My Documents\My Dropbox\Thesis\mobilefacebookiphone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51687" y="4038600"/>
            <a:ext cx="1511313" cy="2276475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381000" y="4356318"/>
            <a:ext cx="4114800" cy="181588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400" dirty="0" smtClean="0">
                <a:solidFill>
                  <a:srgbClr val="00FF00"/>
                </a:solidFill>
                <a:latin typeface="Courier New" pitchFamily="49" charset="0"/>
                <a:cs typeface="Courier New" pitchFamily="49" charset="0"/>
              </a:rPr>
              <a:t>&lt;!--[if </a:t>
            </a:r>
            <a:r>
              <a:rPr lang="en-US" sz="1400" dirty="0" err="1" smtClean="0">
                <a:solidFill>
                  <a:srgbClr val="00FF00"/>
                </a:solidFill>
                <a:latin typeface="Courier New" pitchFamily="49" charset="0"/>
                <a:cs typeface="Courier New" pitchFamily="49" charset="0"/>
              </a:rPr>
              <a:t>lt</a:t>
            </a:r>
            <a:r>
              <a:rPr lang="en-US" sz="1400" dirty="0" smtClean="0">
                <a:solidFill>
                  <a:srgbClr val="00FF00"/>
                </a:solidFill>
                <a:latin typeface="Courier New" pitchFamily="49" charset="0"/>
                <a:cs typeface="Courier New" pitchFamily="49" charset="0"/>
              </a:rPr>
              <a:t> IE 5]&gt;</a:t>
            </a:r>
          </a:p>
          <a:p>
            <a:r>
              <a:rPr lang="en-US" sz="1400" dirty="0" smtClean="0">
                <a:solidFill>
                  <a:srgbClr val="00FF00"/>
                </a:solidFill>
                <a:latin typeface="Courier New" pitchFamily="49" charset="0"/>
                <a:cs typeface="Courier New" pitchFamily="49" charset="0"/>
              </a:rPr>
              <a:t>Your browser is too old and cannot render this content.</a:t>
            </a:r>
          </a:p>
          <a:p>
            <a:r>
              <a:rPr lang="en-US" sz="1400" dirty="0" smtClean="0">
                <a:solidFill>
                  <a:srgbClr val="00FF00"/>
                </a:solidFill>
                <a:latin typeface="Courier New" pitchFamily="49" charset="0"/>
                <a:cs typeface="Courier New" pitchFamily="49" charset="0"/>
              </a:rPr>
              <a:t>&lt;![</a:t>
            </a:r>
            <a:r>
              <a:rPr lang="en-US" sz="1400" dirty="0" err="1" smtClean="0">
                <a:solidFill>
                  <a:srgbClr val="00FF00"/>
                </a:solidFill>
                <a:latin typeface="Courier New" pitchFamily="49" charset="0"/>
                <a:cs typeface="Courier New" pitchFamily="49" charset="0"/>
              </a:rPr>
              <a:t>endif</a:t>
            </a:r>
            <a:r>
              <a:rPr lang="en-US" sz="1400" dirty="0" smtClean="0">
                <a:solidFill>
                  <a:srgbClr val="00FF00"/>
                </a:solidFill>
                <a:latin typeface="Courier New" pitchFamily="49" charset="0"/>
                <a:cs typeface="Courier New" pitchFamily="49" charset="0"/>
              </a:rPr>
              <a:t>]--&gt; </a:t>
            </a:r>
          </a:p>
          <a:p>
            <a:r>
              <a:rPr lang="en-US" sz="1400" dirty="0" smtClean="0">
                <a:solidFill>
                  <a:srgbClr val="00FF00"/>
                </a:solidFill>
                <a:latin typeface="Courier New" pitchFamily="49" charset="0"/>
                <a:cs typeface="Courier New" pitchFamily="49" charset="0"/>
              </a:rPr>
              <a:t>&lt;!--[if </a:t>
            </a:r>
            <a:r>
              <a:rPr lang="en-US" sz="1400" dirty="0" err="1" smtClean="0">
                <a:solidFill>
                  <a:srgbClr val="00FF00"/>
                </a:solidFill>
                <a:latin typeface="Courier New" pitchFamily="49" charset="0"/>
                <a:cs typeface="Courier New" pitchFamily="49" charset="0"/>
              </a:rPr>
              <a:t>gte</a:t>
            </a:r>
            <a:r>
              <a:rPr lang="en-US" sz="1400" dirty="0" smtClean="0">
                <a:solidFill>
                  <a:srgbClr val="00FF00"/>
                </a:solidFill>
                <a:latin typeface="Courier New" pitchFamily="49" charset="0"/>
                <a:cs typeface="Courier New" pitchFamily="49" charset="0"/>
              </a:rPr>
              <a:t> IE 9]&gt;</a:t>
            </a:r>
          </a:p>
          <a:p>
            <a:r>
              <a:rPr lang="en-US" sz="1400" dirty="0" smtClean="0">
                <a:solidFill>
                  <a:srgbClr val="00FF00"/>
                </a:solidFill>
                <a:latin typeface="Courier New" pitchFamily="49" charset="0"/>
                <a:cs typeface="Courier New" pitchFamily="49" charset="0"/>
              </a:rPr>
              <a:t>...features not supported by version of IE prior to 9... </a:t>
            </a:r>
          </a:p>
          <a:p>
            <a:r>
              <a:rPr lang="en-US" sz="1400" dirty="0" smtClean="0">
                <a:solidFill>
                  <a:srgbClr val="00FF00"/>
                </a:solidFill>
                <a:latin typeface="Courier New" pitchFamily="49" charset="0"/>
                <a:cs typeface="Courier New" pitchFamily="49" charset="0"/>
              </a:rPr>
              <a:t>&lt;![</a:t>
            </a:r>
            <a:r>
              <a:rPr lang="en-US" sz="1400" dirty="0" err="1" smtClean="0">
                <a:solidFill>
                  <a:srgbClr val="00FF00"/>
                </a:solidFill>
                <a:latin typeface="Courier New" pitchFamily="49" charset="0"/>
                <a:cs typeface="Courier New" pitchFamily="49" charset="0"/>
              </a:rPr>
              <a:t>endif</a:t>
            </a:r>
            <a:r>
              <a:rPr lang="en-US" sz="1400" dirty="0" smtClean="0">
                <a:solidFill>
                  <a:srgbClr val="00FF00"/>
                </a:solidFill>
                <a:latin typeface="Courier New" pitchFamily="49" charset="0"/>
                <a:cs typeface="Courier New" pitchFamily="49" charset="0"/>
              </a:rPr>
              <a:t>]--&gt;</a:t>
            </a:r>
            <a:endParaRPr lang="en-US" sz="1400" dirty="0">
              <a:solidFill>
                <a:srgbClr val="00FF00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Output Format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600200"/>
            <a:ext cx="6477836" cy="4666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Output F</a:t>
            </a:r>
            <a:r>
              <a:rPr lang="en-US" dirty="0" smtClean="0"/>
              <a:t>ormat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0" y="1600200"/>
            <a:ext cx="6477836" cy="46669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Saving only HTML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is not </a:t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enough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dirty="0" smtClean="0"/>
              <a:t>Local references need </a:t>
            </a:r>
            <a:br>
              <a:rPr lang="en-US" sz="2400" dirty="0" smtClean="0"/>
            </a:br>
            <a:r>
              <a:rPr lang="en-US" sz="2400" dirty="0" smtClean="0"/>
              <a:t>manipulation </a:t>
            </a:r>
            <a:endParaRPr lang="en-US" sz="2400" dirty="0" smtClean="0"/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dirty="0" smtClean="0"/>
              <a:t>Browser </a:t>
            </a:r>
            <a:r>
              <a:rPr lang="en-US" sz="2400" dirty="0" smtClean="0"/>
              <a:t>alone is </a:t>
            </a: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>insufficient  replay system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00" fill="hold"/>
                                        <p:tgtEl>
                                          <p:spTgt spid="11266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4.81036E-7 L 0.17917 -0.09574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0" y="-4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allAtOnce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Output Format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1126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62400" y="1524000"/>
            <a:ext cx="4865337" cy="350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3048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n-US" sz="2400" dirty="0" smtClean="0"/>
              <a:t>Misses HTTP  headers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dirty="0" smtClean="0"/>
              <a:t>Request &amp; Response</a:t>
            </a:r>
          </a:p>
          <a:p>
            <a:pPr marL="800100" lvl="1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400" dirty="0" smtClean="0"/>
              <a:t>e.g., </a:t>
            </a:r>
            <a:r>
              <a:rPr lang="en-US" sz="2400" noProof="0" dirty="0" smtClean="0"/>
              <a:t>Auth</a:t>
            </a:r>
          </a:p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kumimoji="0" lang="en-US" sz="2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If headers included,</a:t>
            </a:r>
            <a:br>
              <a:rPr kumimoji="0" lang="en-US" sz="2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inputs for personalization </a:t>
            </a:r>
            <a:br>
              <a:rPr kumimoji="0" lang="en-US" sz="2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can</a:t>
            </a:r>
            <a:r>
              <a:rPr kumimoji="0" lang="en-US" sz="2400" b="0" i="0" u="none" strike="noStrike" kern="1200" cap="none" spc="0" normalizeH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be viewed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62400" y="1991142"/>
            <a:ext cx="4495800" cy="2462213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00FF00"/>
                </a:solidFill>
                <a:latin typeface="Inconsolata" pitchFamily="49" charset="0"/>
              </a:rPr>
              <a:t>GET / HTTP/1.1 Host: www.facebook.com User-Agent: Mozilla/5.0 (Windows NT 5.1; rv:14.0) Gecko/20100101 Firefox/14.0.1 Accept: text/</a:t>
            </a:r>
            <a:r>
              <a:rPr lang="en-US" sz="1100" b="1" dirty="0" err="1" smtClean="0">
                <a:solidFill>
                  <a:srgbClr val="00FF00"/>
                </a:solidFill>
                <a:latin typeface="Inconsolata" pitchFamily="49" charset="0"/>
              </a:rPr>
              <a:t>html,application</a:t>
            </a:r>
            <a:r>
              <a:rPr lang="en-US" sz="1100" b="1" dirty="0" smtClean="0">
                <a:solidFill>
                  <a:srgbClr val="00FF00"/>
                </a:solidFill>
                <a:latin typeface="Inconsolata" pitchFamily="49" charset="0"/>
              </a:rPr>
              <a:t>/</a:t>
            </a:r>
            <a:r>
              <a:rPr lang="en-US" sz="1100" b="1" dirty="0" err="1" smtClean="0">
                <a:solidFill>
                  <a:srgbClr val="00FF00"/>
                </a:solidFill>
                <a:latin typeface="Inconsolata" pitchFamily="49" charset="0"/>
              </a:rPr>
              <a:t>xhtml+xml,application</a:t>
            </a:r>
            <a:r>
              <a:rPr lang="en-US" sz="1100" b="1" dirty="0" smtClean="0">
                <a:solidFill>
                  <a:srgbClr val="00FF00"/>
                </a:solidFill>
                <a:latin typeface="Inconsolata" pitchFamily="49" charset="0"/>
              </a:rPr>
              <a:t>/</a:t>
            </a:r>
            <a:r>
              <a:rPr lang="en-US" sz="1100" b="1" dirty="0" err="1" smtClean="0">
                <a:solidFill>
                  <a:srgbClr val="00FF00"/>
                </a:solidFill>
                <a:latin typeface="Inconsolata" pitchFamily="49" charset="0"/>
              </a:rPr>
              <a:t>xml;q</a:t>
            </a:r>
            <a:r>
              <a:rPr lang="en-US" sz="1100" b="1" dirty="0" smtClean="0">
                <a:solidFill>
                  <a:srgbClr val="00FF00"/>
                </a:solidFill>
                <a:latin typeface="Inconsolata" pitchFamily="49" charset="0"/>
              </a:rPr>
              <a:t>=0.9,*/*;q=0.8 Accept-Language: en-</a:t>
            </a:r>
            <a:r>
              <a:rPr lang="en-US" sz="1100" b="1" dirty="0" err="1" smtClean="0">
                <a:solidFill>
                  <a:srgbClr val="00FF00"/>
                </a:solidFill>
                <a:latin typeface="Inconsolata" pitchFamily="49" charset="0"/>
              </a:rPr>
              <a:t>us,en;q</a:t>
            </a:r>
            <a:r>
              <a:rPr lang="en-US" sz="1100" b="1" dirty="0" smtClean="0">
                <a:solidFill>
                  <a:srgbClr val="00FF00"/>
                </a:solidFill>
                <a:latin typeface="Inconsolata" pitchFamily="49" charset="0"/>
              </a:rPr>
              <a:t>=0.5 Accept-Encoding: </a:t>
            </a:r>
            <a:r>
              <a:rPr lang="en-US" sz="1100" b="1" dirty="0" err="1" smtClean="0">
                <a:solidFill>
                  <a:srgbClr val="00FF00"/>
                </a:solidFill>
                <a:latin typeface="Inconsolata" pitchFamily="49" charset="0"/>
              </a:rPr>
              <a:t>gzip</a:t>
            </a:r>
            <a:r>
              <a:rPr lang="en-US" sz="1100" b="1" dirty="0" smtClean="0">
                <a:solidFill>
                  <a:srgbClr val="00FF00"/>
                </a:solidFill>
                <a:latin typeface="Inconsolata" pitchFamily="49" charset="0"/>
              </a:rPr>
              <a:t>, deflate Connection: keep-alive Cookie: </a:t>
            </a:r>
            <a:r>
              <a:rPr lang="en-US" sz="1100" b="1" dirty="0" err="1" smtClean="0">
                <a:solidFill>
                  <a:srgbClr val="00FF00"/>
                </a:solidFill>
                <a:latin typeface="Inconsolata" pitchFamily="49" charset="0"/>
              </a:rPr>
              <a:t>datr</a:t>
            </a:r>
            <a:r>
              <a:rPr lang="en-US" sz="1100" b="1" dirty="0" smtClean="0">
                <a:solidFill>
                  <a:srgbClr val="00FF00"/>
                </a:solidFill>
                <a:latin typeface="Inconsolata" pitchFamily="49" charset="0"/>
              </a:rPr>
              <a:t>=KMo6T3jicPEdEl4pY2yFnr6F; </a:t>
            </a:r>
            <a:r>
              <a:rPr lang="en-US" sz="1100" b="1" dirty="0" err="1" smtClean="0">
                <a:solidFill>
                  <a:srgbClr val="00FF00"/>
                </a:solidFill>
                <a:latin typeface="Inconsolata" pitchFamily="49" charset="0"/>
              </a:rPr>
              <a:t>lu</a:t>
            </a:r>
            <a:r>
              <a:rPr lang="en-US" sz="1100" b="1" dirty="0" smtClean="0">
                <a:solidFill>
                  <a:srgbClr val="00FF00"/>
                </a:solidFill>
                <a:latin typeface="Inconsolata" pitchFamily="49" charset="0"/>
              </a:rPr>
              <a:t>=TgU4dhoSBG0ZmEnThtLeyqIA; </a:t>
            </a:r>
            <a:r>
              <a:rPr lang="en-US" sz="1100" b="1" dirty="0" err="1" smtClean="0">
                <a:solidFill>
                  <a:srgbClr val="00FF00"/>
                </a:solidFill>
                <a:latin typeface="Inconsolata" pitchFamily="49" charset="0"/>
              </a:rPr>
              <a:t>c_user</a:t>
            </a:r>
            <a:r>
              <a:rPr lang="en-US" sz="1100" b="1" dirty="0" smtClean="0">
                <a:solidFill>
                  <a:srgbClr val="00FF00"/>
                </a:solidFill>
                <a:latin typeface="Inconsolata" pitchFamily="49" charset="0"/>
              </a:rPr>
              <a:t>=100003509861423; </a:t>
            </a:r>
            <a:r>
              <a:rPr lang="en-US" sz="1100" b="1" dirty="0" err="1" smtClean="0">
                <a:solidFill>
                  <a:srgbClr val="00FF00"/>
                </a:solidFill>
                <a:latin typeface="Inconsolata" pitchFamily="49" charset="0"/>
              </a:rPr>
              <a:t>fr</a:t>
            </a:r>
            <a:r>
              <a:rPr lang="en-US" sz="1100" b="1" dirty="0" smtClean="0">
                <a:solidFill>
                  <a:srgbClr val="00FF00"/>
                </a:solidFill>
                <a:latin typeface="Inconsolata" pitchFamily="49" charset="0"/>
              </a:rPr>
              <a:t>=0KMqEWNPPgver2SIx.AWXf-6Ww_7iQFPPP9sFtiiMPaV0; s=Aa4dL41H8UGZ-4Lf.BQGryl; </a:t>
            </a:r>
            <a:r>
              <a:rPr lang="en-US" sz="1100" b="1" dirty="0" err="1" smtClean="0">
                <a:solidFill>
                  <a:srgbClr val="00FF00"/>
                </a:solidFill>
                <a:latin typeface="Inconsolata" pitchFamily="49" charset="0"/>
              </a:rPr>
              <a:t>xs</a:t>
            </a:r>
            <a:r>
              <a:rPr lang="en-US" sz="1100" b="1" dirty="0" smtClean="0">
                <a:solidFill>
                  <a:srgbClr val="00FF00"/>
                </a:solidFill>
                <a:latin typeface="Inconsolata" pitchFamily="49" charset="0"/>
              </a:rPr>
              <a:t>=1%3Am7APtmN9-ev4Vg%3A0%3A1343929509; act=1343929622029%2F3%3A2; p=1; presence=EM343929627EuserFA21B03509861423A2EstateFDsb2F0Et2F_5b_5dElm2FnullEuct2F1343929017BEtrFnullEtwF3302582290EatF1343929627063EutF0EsndF1EnotF0CEchFDp_5f1B03509861423F1CC </a:t>
            </a:r>
            <a:endParaRPr lang="en-US" sz="1100" b="1" dirty="0">
              <a:solidFill>
                <a:srgbClr val="00FF00"/>
              </a:solidFill>
              <a:latin typeface="Inconsolata" pitchFamily="49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962400" y="4636532"/>
            <a:ext cx="4495800" cy="178510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100" b="1" dirty="0" smtClean="0">
                <a:solidFill>
                  <a:srgbClr val="00FF00"/>
                </a:solidFill>
                <a:latin typeface="Inconsolata" pitchFamily="49" charset="0"/>
              </a:rPr>
              <a:t>HTTP/1.1 200 OK Cache-Control: private, no-cache, no-store, must-revalidate Expires: Sat, 01 Jan 2000 00:00:00 GMT P3P: CP="Facebook does not have a P3P policy. Learn why here: http://fb.me/p3p" </a:t>
            </a:r>
            <a:r>
              <a:rPr lang="en-US" sz="1100" b="1" dirty="0" err="1" smtClean="0">
                <a:solidFill>
                  <a:srgbClr val="00FF00"/>
                </a:solidFill>
                <a:latin typeface="Inconsolata" pitchFamily="49" charset="0"/>
              </a:rPr>
              <a:t>Pragma</a:t>
            </a:r>
            <a:r>
              <a:rPr lang="en-US" sz="1100" b="1" dirty="0" smtClean="0">
                <a:solidFill>
                  <a:srgbClr val="00FF00"/>
                </a:solidFill>
                <a:latin typeface="Inconsolata" pitchFamily="49" charset="0"/>
              </a:rPr>
              <a:t>: no-cache X-Content-Type-Options: </a:t>
            </a:r>
            <a:r>
              <a:rPr lang="en-US" sz="1100" b="1" dirty="0" err="1" smtClean="0">
                <a:solidFill>
                  <a:srgbClr val="00FF00"/>
                </a:solidFill>
                <a:latin typeface="Inconsolata" pitchFamily="49" charset="0"/>
              </a:rPr>
              <a:t>nosniff</a:t>
            </a:r>
            <a:r>
              <a:rPr lang="en-US" sz="1100" b="1" dirty="0" smtClean="0">
                <a:solidFill>
                  <a:srgbClr val="00FF00"/>
                </a:solidFill>
                <a:latin typeface="Inconsolata" pitchFamily="49" charset="0"/>
              </a:rPr>
              <a:t> x-frame-options: DENY X-XSS-Protection: 1; mode=block Content-Encoding: </a:t>
            </a:r>
            <a:r>
              <a:rPr lang="en-US" sz="1100" b="1" dirty="0" err="1" smtClean="0">
                <a:solidFill>
                  <a:srgbClr val="00FF00"/>
                </a:solidFill>
                <a:latin typeface="Inconsolata" pitchFamily="49" charset="0"/>
              </a:rPr>
              <a:t>gzip</a:t>
            </a:r>
            <a:r>
              <a:rPr lang="en-US" sz="1100" b="1" dirty="0" smtClean="0">
                <a:solidFill>
                  <a:srgbClr val="00FF00"/>
                </a:solidFill>
                <a:latin typeface="Inconsolata" pitchFamily="49" charset="0"/>
              </a:rPr>
              <a:t> Content-Type: text/html; </a:t>
            </a:r>
            <a:r>
              <a:rPr lang="en-US" sz="1100" b="1" dirty="0" err="1" smtClean="0">
                <a:solidFill>
                  <a:srgbClr val="00FF00"/>
                </a:solidFill>
                <a:latin typeface="Inconsolata" pitchFamily="49" charset="0"/>
              </a:rPr>
              <a:t>charset</a:t>
            </a:r>
            <a:r>
              <a:rPr lang="en-US" sz="1100" b="1" dirty="0" smtClean="0">
                <a:solidFill>
                  <a:srgbClr val="00FF00"/>
                </a:solidFill>
                <a:latin typeface="Inconsolata" pitchFamily="49" charset="0"/>
              </a:rPr>
              <a:t>=utf-8 X-FB-Debug: uMXm8343NOn0OOIeDna2teVECApUiEqj6s7GTwNx+Ss= Date: Thu, 02 Aug 2012 19:26:12 GMT Transfer-Encoding: chunked Connection: keep-alive</a:t>
            </a:r>
            <a:endParaRPr lang="en-US" sz="1100" b="1" dirty="0">
              <a:solidFill>
                <a:srgbClr val="00FF00"/>
              </a:solidFill>
              <a:latin typeface="Inconsolata" pitchFamily="49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62400" y="1676400"/>
            <a:ext cx="10626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REQUEST</a:t>
            </a:r>
            <a:endParaRPr lang="en-US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3966537" y="4343400"/>
            <a:ext cx="11859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RESPONSE</a:t>
            </a:r>
            <a:endParaRPr lang="en-US" b="1" dirty="0"/>
          </a:p>
        </p:txBody>
      </p:sp>
      <p:sp>
        <p:nvSpPr>
          <p:cNvPr id="15" name="Right Bracket 14"/>
          <p:cNvSpPr/>
          <p:nvPr/>
        </p:nvSpPr>
        <p:spPr>
          <a:xfrm>
            <a:off x="8458200" y="2008496"/>
            <a:ext cx="152400" cy="4419600"/>
          </a:xfrm>
          <a:prstGeom prst="rightBracket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 rot="5400000">
            <a:off x="6610567" y="4143003"/>
            <a:ext cx="43694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rgbClr val="FF0000"/>
                </a:solidFill>
                <a:latin typeface="Verdana" pitchFamily="34" charset="0"/>
              </a:rPr>
              <a:t>NOT CAPTURED BY BACKUP TOOLS/METHODS</a:t>
            </a:r>
            <a:endParaRPr lang="en-US" sz="1400" dirty="0">
              <a:solidFill>
                <a:srgbClr val="FF0000"/>
              </a:solidFill>
              <a:latin typeface="Verdana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1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1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20000">
                                          <p:val>
                                            <p:fltVal val="0"/>
                                          </p:val>
                                        </p:tav>
                                        <p:tav tm="2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3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3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40000">
                                          <p:val>
                                            <p:strVal val="-ppt_w"/>
                                          </p:val>
                                        </p:tav>
                                        <p:tav tm="45000">
                                          <p:val>
                                            <p:strVal val="-0.92*ppt_w"/>
                                          </p:val>
                                        </p:tav>
                                        <p:tav tm="50000">
                                          <p:val>
                                            <p:strVal val="-0.71*ppt_w"/>
                                          </p:val>
                                        </p:tav>
                                        <p:tav tm="55000">
                                          <p:val>
                                            <p:strVal val="-0.38*ppt_w"/>
                                          </p:val>
                                        </p:tav>
                                        <p:tav tm="60000">
                                          <p:val>
                                            <p:fltVal val="0"/>
                                          </p:val>
                                        </p:tav>
                                        <p:tav tm="6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7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7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80000">
                                          <p:val>
                                            <p:strVal val="ppt_w"/>
                                          </p:val>
                                        </p:tav>
                                        <p:tav tm="85000">
                                          <p:val>
                                            <p:strVal val="0.92*ppt_w"/>
                                          </p:val>
                                        </p:tav>
                                        <p:tav tm="90000">
                                          <p:val>
                                            <p:strVal val="0.71*ppt_w"/>
                                          </p:val>
                                        </p:tav>
                                        <p:tav tm="95000">
                                          <p:val>
                                            <p:strVal val="0.38*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 animBg="1"/>
      <p:bldP spid="11" grpId="0" animBg="1"/>
      <p:bldP spid="12" grpId="0"/>
      <p:bldP spid="13" grpId="0"/>
      <p:bldP spid="15" grpId="0" animBg="1"/>
      <p:bldP spid="1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Specification and OOP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495799"/>
          </a:xfrm>
        </p:spPr>
        <p:txBody>
          <a:bodyPr>
            <a:normAutofit/>
          </a:bodyPr>
          <a:lstStyle/>
          <a:p>
            <a:r>
              <a:rPr lang="en-US" dirty="0" smtClean="0"/>
              <a:t>Sites</a:t>
            </a:r>
            <a:r>
              <a:rPr lang="en-US" dirty="0" smtClean="0"/>
              <a:t>’ </a:t>
            </a:r>
            <a:r>
              <a:rPr lang="en-US" dirty="0" smtClean="0"/>
              <a:t>hierarchies </a:t>
            </a:r>
            <a:r>
              <a:rPr lang="en-US" dirty="0" smtClean="0"/>
              <a:t>resemble OOP concepts (polymorphism, inheritance)</a:t>
            </a:r>
          </a:p>
          <a:p>
            <a:r>
              <a:rPr lang="en-US" dirty="0" smtClean="0"/>
              <a:t>Sites’ s</a:t>
            </a:r>
            <a:r>
              <a:rPr lang="en-US" dirty="0" smtClean="0"/>
              <a:t>ections </a:t>
            </a:r>
            <a:r>
              <a:rPr lang="en-US" dirty="0" smtClean="0"/>
              <a:t>can be represented as classes</a:t>
            </a:r>
          </a:p>
          <a:p>
            <a:r>
              <a:rPr lang="en-US" dirty="0" smtClean="0"/>
              <a:t>Classes </a:t>
            </a:r>
            <a:r>
              <a:rPr lang="en-US" dirty="0" smtClean="0"/>
              <a:t>converted </a:t>
            </a:r>
            <a:r>
              <a:rPr lang="en-US" dirty="0" smtClean="0"/>
              <a:t>to XML specification</a:t>
            </a:r>
          </a:p>
          <a:p>
            <a:r>
              <a:rPr lang="en-US" dirty="0" smtClean="0"/>
              <a:t>Personal Web Archiving </a:t>
            </a:r>
            <a:r>
              <a:rPr lang="en-US" dirty="0" smtClean="0"/>
              <a:t>tools </a:t>
            </a:r>
            <a:r>
              <a:rPr lang="en-US" dirty="0" smtClean="0"/>
              <a:t>utilize </a:t>
            </a:r>
            <a:r>
              <a:rPr lang="en-US" dirty="0" smtClean="0"/>
              <a:t>this </a:t>
            </a:r>
            <a:r>
              <a:rPr lang="en-US" dirty="0" smtClean="0"/>
              <a:t>specification to become adaptive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Commonality of “Sections” </a:t>
            </a:r>
            <a:br>
              <a:rPr lang="en-US" dirty="0" smtClean="0"/>
            </a:br>
            <a:r>
              <a:rPr lang="en-US" dirty="0" smtClean="0"/>
              <a:t>Between Social Media Websites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39</a:t>
            </a:fld>
            <a:endParaRPr lang="en-US"/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381000" y="1752600"/>
          <a:ext cx="8305800" cy="3235960"/>
        </p:xfrm>
        <a:graphic>
          <a:graphicData uri="http://schemas.openxmlformats.org/drawingml/2006/table">
            <a:tbl>
              <a:tblPr firstRow="1" bandRow="1">
                <a:effectLst/>
                <a:tableStyleId>{9D7B26C5-4107-4FEC-AEDC-1716B250A1EF}</a:tableStyleId>
              </a:tblPr>
              <a:tblGrid>
                <a:gridCol w="2076450"/>
                <a:gridCol w="2076450"/>
                <a:gridCol w="2076450"/>
                <a:gridCol w="207645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Abstracted media type</a:t>
                      </a:r>
                      <a:endParaRPr lang="en-US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personal stream</a:t>
                      </a:r>
                      <a:endParaRPr lang="en-US" i="1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wall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posts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my tweets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global stream</a:t>
                      </a:r>
                      <a:endParaRPr lang="en-US" i="1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news feed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streams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followees</a:t>
                      </a:r>
                      <a:r>
                        <a:rPr lang="en-US" dirty="0" smtClean="0"/>
                        <a:t>’ tweets</a:t>
                      </a:r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multimedia</a:t>
                      </a:r>
                      <a:r>
                        <a:rPr lang="en-US" i="1" baseline="0" dirty="0" smtClean="0"/>
                        <a:t> - photos</a:t>
                      </a:r>
                      <a:endParaRPr lang="en-US" i="1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photos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photos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>
                    <a:solidFill>
                      <a:schemeClr val="tx1">
                        <a:alpha val="2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multimedia - videos</a:t>
                      </a:r>
                      <a:endParaRPr lang="en-US" i="1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videos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videos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photo collection</a:t>
                      </a:r>
                      <a:endParaRPr lang="en-US" i="1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albums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posts</a:t>
                      </a:r>
                      <a:endParaRPr lang="en-US" i="1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notes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i="1" dirty="0" smtClean="0"/>
                        <a:t>friends</a:t>
                      </a:r>
                      <a:endParaRPr lang="en-US" i="1" dirty="0"/>
                    </a:p>
                  </a:txBody>
                  <a:tcPr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friends</a:t>
                      </a:r>
                      <a:endParaRPr lang="en-US" dirty="0"/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circles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3686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0" y="1905000"/>
            <a:ext cx="9715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9" name="Picture 5" descr="C:\Documents and Settings\Matthew\My Documents\Downloads\twitter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934200" y="1981200"/>
            <a:ext cx="1609725" cy="284163"/>
          </a:xfrm>
          <a:prstGeom prst="rect">
            <a:avLst/>
          </a:prstGeom>
          <a:noFill/>
        </p:spPr>
      </p:pic>
      <p:pic>
        <p:nvPicPr>
          <p:cNvPr id="36874" name="Picture 10" descr="+Mat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29200" y="1981200"/>
            <a:ext cx="1133475" cy="3524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Problems: </a:t>
            </a:r>
            <a:br>
              <a:rPr lang="en-US" dirty="0" smtClean="0"/>
            </a:br>
            <a:r>
              <a:rPr lang="en-US" sz="2700" dirty="0" smtClean="0"/>
              <a:t>Unsuitability of Institutional Tools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Overhead and</a:t>
            </a:r>
            <a:br>
              <a:rPr lang="en-US" dirty="0" smtClean="0"/>
            </a:br>
            <a:r>
              <a:rPr lang="en-US" dirty="0" smtClean="0"/>
              <a:t>learning curve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is steep</a:t>
            </a:r>
          </a:p>
          <a:p>
            <a:r>
              <a:rPr lang="en-US" dirty="0" smtClean="0"/>
              <a:t>Institutional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tools meant for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larger scale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14338" name="Picture 2" descr="http://jsdom.files.wordpress.com/2011/07/image_thumb2.png?w=547&amp;h=36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05200" y="1600200"/>
            <a:ext cx="5210175" cy="34766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en-US" dirty="0" smtClean="0"/>
              <a:t>: Facebook </a:t>
            </a:r>
            <a:r>
              <a:rPr lang="en-US" dirty="0"/>
              <a:t>S</a:t>
            </a:r>
            <a:r>
              <a:rPr lang="en-US" dirty="0" smtClean="0"/>
              <a:t>ection Objects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40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590800" y="1498223"/>
            <a:ext cx="66294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SocialMediaWebsite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facebook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= </a:t>
            </a:r>
            <a:br>
              <a:rPr lang="en-US" sz="12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new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SocialMediaWebsite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(homepage =&gt; "http://www.facebook.com")</a:t>
            </a:r>
          </a:p>
          <a:p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facebook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-&gt;decorate([</a:t>
            </a:r>
          </a:p>
          <a:p>
            <a:r>
              <a:rPr 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new </a:t>
            </a:r>
            <a:r>
              <a:rPr lang="en-US" sz="12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SocialMediaWebsiteSectionPersonalStream</a:t>
            </a:r>
            <a:r>
              <a:rPr 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name =&gt; "Wall", </a:t>
            </a:r>
          </a:p>
          <a:p>
            <a:r>
              <a:rPr 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=&gt; "http://www.facebook.com/profile.php?sk=wall",</a:t>
            </a:r>
          </a:p>
          <a:p>
            <a:r>
              <a:rPr 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preprocessor =&gt; new </a:t>
            </a:r>
            <a:r>
              <a:rPr lang="en-US" sz="12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SocialMediaScrollPrepreprocessor</a:t>
            </a:r>
            <a:r>
              <a:rPr 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timeBetweenFirings</a:t>
            </a:r>
            <a:r>
              <a:rPr 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=&gt; 0,</a:t>
            </a:r>
          </a:p>
          <a:p>
            <a:r>
              <a:rPr 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maxFirings</a:t>
            </a:r>
            <a:r>
              <a:rPr 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= 0,</a:t>
            </a:r>
          </a:p>
          <a:p>
            <a:r>
              <a:rPr 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conditionBeforeSubsequentFirings</a:t>
            </a:r>
            <a:r>
              <a:rPr 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= null</a:t>
            </a:r>
          </a:p>
          <a:p>
            <a:r>
              <a:rPr 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)</a:t>
            </a:r>
          </a:p>
          <a:p>
            <a:r>
              <a:rPr 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)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new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SocialMediaWebsiteSectionUserInfo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name =&gt; "Info",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=&gt; "http://www.facebook.com/profile.php?sk=info"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),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new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SocialMediaWebsiteSectionMultimediaCollection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name =&gt; "Photos",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=&gt; "http://www.facebook.com/profile.php?sk=photos",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proprocessor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=&gt; new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SocialMediaScrollPreprocessor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timeBetweenFirings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=&gt; 0,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maxFirings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=&gt; 0,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conditionBeforeSubsequentFirings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= null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)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),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...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447800"/>
            <a:ext cx="2463800" cy="494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Arrow Connector 10"/>
          <p:cNvCxnSpPr/>
          <p:nvPr/>
        </p:nvCxnSpPr>
        <p:spPr>
          <a:xfrm flipH="1">
            <a:off x="1447800" y="3124200"/>
            <a:ext cx="1219200" cy="1600200"/>
          </a:xfrm>
          <a:prstGeom prst="straightConnector1">
            <a:avLst/>
          </a:prstGeom>
          <a:ln w="63500"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en-US" dirty="0" smtClean="0"/>
              <a:t>: Facebook </a:t>
            </a:r>
            <a:r>
              <a:rPr lang="en-US" dirty="0"/>
              <a:t>S</a:t>
            </a:r>
            <a:r>
              <a:rPr lang="en-US" dirty="0" smtClean="0"/>
              <a:t>ection Objects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41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590800" y="1498223"/>
            <a:ext cx="66294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SocialMediaWebsite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facebook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= </a:t>
            </a:r>
            <a:br>
              <a:rPr lang="en-US" sz="12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new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SocialMediaWebsite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(homepage =&gt; "http://www.facebook.com")</a:t>
            </a:r>
          </a:p>
          <a:p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facebook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-&gt;decorate([</a:t>
            </a:r>
          </a:p>
          <a:p>
            <a:r>
              <a:rPr 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new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SocialMediaWebsiteSectionPersonalStream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name =&gt; "Wall", 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=&gt; "http://www.facebook.com/profile.php?sk=wall",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preprocessor =&gt; new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SocialMediaScrollPrepreprocessor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timeBetweenFirings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=&gt; 0,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maxFirings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= 0,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conditionBeforeSubsequentFirings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= null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)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),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new </a:t>
            </a:r>
            <a:r>
              <a:rPr lang="en-US" sz="12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SocialMediaWebsiteSectionUserInfo</a:t>
            </a:r>
            <a:r>
              <a:rPr 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name =&gt; "Info",</a:t>
            </a:r>
          </a:p>
          <a:p>
            <a:r>
              <a:rPr 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=&gt; "http://www.facebook.com/profile.php?sk=info"</a:t>
            </a:r>
          </a:p>
          <a:p>
            <a:r>
              <a:rPr 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),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new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SocialMediaWebsiteSectionMultimediaCollection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name =&gt; "Photos",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=&gt; "http://www.facebook.com/profile.php?sk=photos",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proprocessor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=&gt; new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SocialMediaScrollPreprocessor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timeBetweenFirings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=&gt; 0,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maxFirings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=&gt; 0,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conditionBeforeSubsequentFirings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= null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)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),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...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447800"/>
            <a:ext cx="2463800" cy="494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Arrow Connector 10"/>
          <p:cNvCxnSpPr/>
          <p:nvPr/>
        </p:nvCxnSpPr>
        <p:spPr>
          <a:xfrm flipH="1">
            <a:off x="990600" y="4191000"/>
            <a:ext cx="1676400" cy="762000"/>
          </a:xfrm>
          <a:prstGeom prst="straightConnector1">
            <a:avLst/>
          </a:prstGeom>
          <a:ln w="63500"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en-US" dirty="0" smtClean="0"/>
              <a:t>: Facebook </a:t>
            </a:r>
            <a:r>
              <a:rPr lang="en-US" dirty="0"/>
              <a:t>S</a:t>
            </a:r>
            <a:r>
              <a:rPr lang="en-US" dirty="0" smtClean="0"/>
              <a:t>ection Objects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42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590800" y="1498223"/>
            <a:ext cx="66294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SocialMediaWebsite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facebook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= </a:t>
            </a:r>
            <a:br>
              <a:rPr lang="en-US" sz="12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new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SocialMediaWebsite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(homepage =&gt; "http://www.facebook.com")</a:t>
            </a:r>
          </a:p>
          <a:p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facebook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-&gt;decorate([</a:t>
            </a:r>
          </a:p>
          <a:p>
            <a:r>
              <a:rPr 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new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SocialMediaWebsiteSectionPersonalStream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name =&gt; "Wall", 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=&gt; "http://www.facebook.com/profile.php?sk=wall",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preprocessor =&gt; new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SocialMediaScrollPrepreprocessor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timeBetweenFirings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=&gt; 0,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maxFirings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= 0,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conditionBeforeSubsequentFirings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= null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)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),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new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SocialMediaWebsiteSectionUserInfo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name =&gt; "Info",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=&gt; "http://www.facebook.com/profile.php?sk=info"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),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new </a:t>
            </a:r>
            <a:r>
              <a:rPr lang="en-US" sz="12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SocialMediaWebsiteSectionMultimediaCollection</a:t>
            </a:r>
            <a:r>
              <a:rPr 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name =&gt; "Photos",</a:t>
            </a:r>
          </a:p>
          <a:p>
            <a:r>
              <a:rPr 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=&gt; "http://www.facebook.com/profile.php?sk=photos",</a:t>
            </a:r>
          </a:p>
          <a:p>
            <a:r>
              <a:rPr 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proprocessor</a:t>
            </a:r>
            <a:r>
              <a:rPr 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=&gt; new </a:t>
            </a:r>
            <a:r>
              <a:rPr lang="en-US" sz="12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SocialMediaScrollPreprocessor</a:t>
            </a:r>
            <a:r>
              <a:rPr 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timeBetweenFirings</a:t>
            </a:r>
            <a:r>
              <a:rPr 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=&gt; 0,</a:t>
            </a:r>
          </a:p>
          <a:p>
            <a:r>
              <a:rPr 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maxFirings</a:t>
            </a:r>
            <a:r>
              <a:rPr 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=&gt; 0,</a:t>
            </a:r>
          </a:p>
          <a:p>
            <a:r>
              <a:rPr 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conditionBeforeSubsequentFirings</a:t>
            </a:r>
            <a:r>
              <a:rPr 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= null</a:t>
            </a:r>
          </a:p>
          <a:p>
            <a:r>
              <a:rPr 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)</a:t>
            </a:r>
          </a:p>
          <a:p>
            <a:r>
              <a:rPr 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),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...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447800"/>
            <a:ext cx="2463800" cy="494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Arrow Connector 10"/>
          <p:cNvCxnSpPr/>
          <p:nvPr/>
        </p:nvCxnSpPr>
        <p:spPr>
          <a:xfrm flipH="1">
            <a:off x="1371600" y="5181600"/>
            <a:ext cx="1371600" cy="76200"/>
          </a:xfrm>
          <a:prstGeom prst="straightConnector1">
            <a:avLst/>
          </a:prstGeom>
          <a:ln w="63500"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r>
              <a:rPr lang="en-US" dirty="0" smtClean="0"/>
              <a:t>: Hierarchical Similarities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43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590800" y="1498223"/>
            <a:ext cx="66294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SocialMediaWebsite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facebook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= </a:t>
            </a:r>
            <a:br>
              <a:rPr lang="en-US" sz="12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new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SocialMediaWebsite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(homepage =&gt; "http://www.facebook.com")</a:t>
            </a:r>
          </a:p>
          <a:p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facebook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-&gt;decorate([</a:t>
            </a:r>
          </a:p>
          <a:p>
            <a:r>
              <a:rPr 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new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SocialMediaWebsiteSectionPersonalStream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name =&gt; "Wall", 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=&gt; "http://www.facebook.com/profile.php?sk=wall",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preprocessor =&gt; new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SocialMediaScrollPrepreprocessor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timeBetweenFirings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=&gt; 0,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maxFirings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= 0,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conditionBeforeSubsequentFirings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= null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)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),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new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SocialMediaWebsiteSectionUserInfo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name =&gt; "Info",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=&gt; "http://www.facebook.com/profile.php?sk=info"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),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new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SocialMediaWebsiteSectionMultimediaCollection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name =&gt; "Photos",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=&gt; "http://www.facebook.com/profile.php?sk=photos",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proprocessor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=&gt; new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SocialMediaScrollPreprocessor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timeBetweenFirings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=&gt; 0,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maxFirings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=&gt; 0,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conditionBeforeSubsequentFirings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= null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)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),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...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447800"/>
            <a:ext cx="2463800" cy="494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1" name="Straight Arrow Connector 10"/>
          <p:cNvCxnSpPr/>
          <p:nvPr/>
        </p:nvCxnSpPr>
        <p:spPr>
          <a:xfrm flipH="1">
            <a:off x="1447800" y="2514600"/>
            <a:ext cx="2667000" cy="2209800"/>
          </a:xfrm>
          <a:prstGeom prst="straightConnector1">
            <a:avLst/>
          </a:prstGeom>
          <a:ln w="63500"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84800" y="3276600"/>
            <a:ext cx="3759200" cy="30645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3" name="Straight Arrow Connector 12"/>
          <p:cNvCxnSpPr/>
          <p:nvPr/>
        </p:nvCxnSpPr>
        <p:spPr>
          <a:xfrm>
            <a:off x="4114800" y="2514600"/>
            <a:ext cx="2438400" cy="3505200"/>
          </a:xfrm>
          <a:prstGeom prst="straightConnector1">
            <a:avLst/>
          </a:prstGeom>
          <a:ln w="63500"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1524000" y="3962400"/>
            <a:ext cx="1905000" cy="1066800"/>
          </a:xfrm>
          <a:prstGeom prst="straightConnector1">
            <a:avLst/>
          </a:prstGeom>
          <a:ln w="63500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429000" y="3962400"/>
            <a:ext cx="3657600" cy="1981200"/>
          </a:xfrm>
          <a:prstGeom prst="straightConnector1">
            <a:avLst/>
          </a:prstGeom>
          <a:ln w="63500">
            <a:solidFill>
              <a:srgbClr val="FFFF00"/>
            </a:solidFill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H="1">
            <a:off x="1447800" y="4800600"/>
            <a:ext cx="2057400" cy="381000"/>
          </a:xfrm>
          <a:prstGeom prst="straightConnector1">
            <a:avLst/>
          </a:prstGeom>
          <a:ln w="6350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429000" y="4800600"/>
            <a:ext cx="4114800" cy="1143000"/>
          </a:xfrm>
          <a:prstGeom prst="straightConnector1">
            <a:avLst/>
          </a:prstGeom>
          <a:ln w="63500"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Arrow Connector 12"/>
          <p:cNvCxnSpPr/>
          <p:nvPr/>
        </p:nvCxnSpPr>
        <p:spPr>
          <a:xfrm>
            <a:off x="5715000" y="2667000"/>
            <a:ext cx="0" cy="137160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V="1">
            <a:off x="5562600" y="2743200"/>
            <a:ext cx="0" cy="137160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 Retrieval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800600" cy="4525963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b="1" dirty="0" smtClean="0"/>
              <a:t>Tool accesses root spec</a:t>
            </a:r>
            <a:br>
              <a:rPr lang="en-US" b="1" dirty="0" smtClean="0"/>
            </a:br>
            <a:r>
              <a:rPr lang="en-US" b="1" dirty="0" smtClean="0"/>
              <a:t>w/ URI parameter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Spec returns with </a:t>
            </a:r>
            <a:br>
              <a:rPr lang="en-US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reference to site-</a:t>
            </a:r>
            <a:br>
              <a:rPr lang="en-US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specific hierarchy spec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Tool fetches site spec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Updated site hierarchy</a:t>
            </a:r>
            <a:br>
              <a:rPr lang="en-US" dirty="0" smtClean="0">
                <a:solidFill>
                  <a:schemeClr val="bg1">
                    <a:lumMod val="65000"/>
                  </a:schemeClr>
                </a:solidFill>
              </a:rPr>
            </a:b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returned</a:t>
            </a:r>
            <a:endParaRPr 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7" name="Picture 2" descr="C:\Documents and Settings\Matthew\My Documents\Downloads\afb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00" y="3962400"/>
            <a:ext cx="1600200" cy="1600200"/>
          </a:xfrm>
          <a:prstGeom prst="rect">
            <a:avLst/>
          </a:prstGeom>
          <a:noFill/>
        </p:spPr>
      </p:pic>
      <p:sp>
        <p:nvSpPr>
          <p:cNvPr id="9" name="Folded Corner 8"/>
          <p:cNvSpPr/>
          <p:nvPr/>
        </p:nvSpPr>
        <p:spPr>
          <a:xfrm>
            <a:off x="5334000" y="1981200"/>
            <a:ext cx="762000" cy="762000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Root Spec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745578" y="3352800"/>
            <a:ext cx="14934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solidFill>
                  <a:schemeClr val="tx2"/>
                </a:solidFill>
                <a:effectLst>
                  <a:glow rad="101600">
                    <a:srgbClr val="FFFFFF">
                      <a:alpha val="60000"/>
                    </a:srgbClr>
                  </a:glow>
                </a:effectLst>
              </a:rPr>
              <a:t>(spec)/facebook.xml</a:t>
            </a:r>
            <a:endParaRPr lang="en-US" sz="1200" b="1" dirty="0">
              <a:solidFill>
                <a:schemeClr val="tx2"/>
              </a:solidFill>
              <a:effectLst>
                <a:glow rad="101600">
                  <a:srgbClr val="FFFFFF">
                    <a:alpha val="60000"/>
                  </a:srgbClr>
                </a:glow>
              </a:effectLst>
            </a:endParaRPr>
          </a:p>
        </p:txBody>
      </p:sp>
      <p:sp>
        <p:nvSpPr>
          <p:cNvPr id="18" name="Folded Corner 17"/>
          <p:cNvSpPr/>
          <p:nvPr/>
        </p:nvSpPr>
        <p:spPr>
          <a:xfrm>
            <a:off x="7239000" y="1981200"/>
            <a:ext cx="762000" cy="762000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rgbClr val="FF0000"/>
                </a:solidFill>
              </a:rPr>
              <a:t>Site Spec</a:t>
            </a:r>
            <a:endParaRPr lang="en-US" b="1" dirty="0">
              <a:solidFill>
                <a:srgbClr val="FF0000"/>
              </a:solidFill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6019800" y="2743200"/>
            <a:ext cx="1371600" cy="137160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8" idx="2"/>
          </p:cNvCxnSpPr>
          <p:nvPr/>
        </p:nvCxnSpPr>
        <p:spPr>
          <a:xfrm flipH="1">
            <a:off x="6172200" y="2743200"/>
            <a:ext cx="1447800" cy="1524000"/>
          </a:xfrm>
          <a:prstGeom prst="straightConnector1">
            <a:avLst/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5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8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9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0" dur="indefinite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12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13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14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5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39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40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41" dur="indefinite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5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4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4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4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4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5" presetClass="emph" presetSubtype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57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58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bold"/>
                                      </p:to>
                                    </p:set>
                                    <p:set>
                                      <p:cBhvr override="childStyle">
                                        <p:cTn id="59" dur="indefinite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>
                                      <p:cBhvr override="childStyle">
                                        <p:cTn id="6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62" presetID="5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override="childStyle">
                                        <p:cTn id="63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style.fontStyle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64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style.fontWeight</p:attrName>
                                        </p:attrNameLst>
                                      </p:cBhvr>
                                      <p:to>
                                        <p:strVal val="normal"/>
                                      </p:to>
                                    </p:set>
                                    <p:set>
                                      <p:cBhvr override="childStyle">
                                        <p:cTn id="65" dur="indefinite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style.textDecorationUnderline</p:attrName>
                                        </p:attrNameLst>
                                      </p:cBhvr>
                                      <p:to>
                                        <p:strVal val="fals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Concrete Usage – Tool Adaptation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Archive Facebook</a:t>
            </a:r>
          </a:p>
          <a:p>
            <a:pPr lvl="1"/>
            <a:r>
              <a:rPr lang="en-US" dirty="0" smtClean="0"/>
              <a:t>Map current URIs to remotely fetched URIs</a:t>
            </a:r>
          </a:p>
          <a:p>
            <a:pPr lvl="1"/>
            <a:r>
              <a:rPr lang="en-US" dirty="0" smtClean="0"/>
              <a:t>Perform pre-processing defined in FB spec</a:t>
            </a:r>
          </a:p>
          <a:p>
            <a:r>
              <a:rPr lang="en-US" dirty="0" smtClean="0"/>
              <a:t>WARCreate</a:t>
            </a:r>
          </a:p>
          <a:p>
            <a:pPr lvl="1"/>
            <a:r>
              <a:rPr lang="en-US" dirty="0" smtClean="0"/>
              <a:t>Implement sequential/cohesive archiving</a:t>
            </a:r>
          </a:p>
          <a:p>
            <a:pPr lvl="1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1:Tool Adaptability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Setup </a:t>
            </a:r>
            <a:r>
              <a:rPr lang="en-US" dirty="0" smtClean="0"/>
              <a:t>synthetic </a:t>
            </a:r>
            <a:r>
              <a:rPr lang="en-US" dirty="0" smtClean="0"/>
              <a:t>social media website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Define site’s remote spec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Change AFB to preserve </a:t>
            </a:r>
            <a:r>
              <a:rPr lang="en-US" dirty="0" smtClean="0"/>
              <a:t>synthetic </a:t>
            </a:r>
            <a:r>
              <a:rPr lang="en-US" dirty="0" smtClean="0"/>
              <a:t>site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Change hierarchy of </a:t>
            </a:r>
            <a:r>
              <a:rPr lang="en-US" dirty="0" smtClean="0"/>
              <a:t>s</a:t>
            </a:r>
            <a:r>
              <a:rPr lang="en-US" dirty="0" smtClean="0"/>
              <a:t>ynthetic </a:t>
            </a:r>
            <a:r>
              <a:rPr lang="en-US" dirty="0" smtClean="0"/>
              <a:t>site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Show AFB breaking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Change </a:t>
            </a:r>
            <a:r>
              <a:rPr lang="en-US" dirty="0" smtClean="0"/>
              <a:t>synthetic </a:t>
            </a:r>
            <a:r>
              <a:rPr lang="en-US" dirty="0" smtClean="0"/>
              <a:t>site spec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Show AFB functionality restored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46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191000" cy="4525963"/>
          </a:xfrm>
        </p:spPr>
        <p:txBody>
          <a:bodyPr/>
          <a:lstStyle/>
          <a:p>
            <a:r>
              <a:rPr lang="en-US" dirty="0" smtClean="0"/>
              <a:t>Simple hierarchy</a:t>
            </a:r>
            <a:br>
              <a:rPr lang="en-US" dirty="0" smtClean="0"/>
            </a:br>
            <a:r>
              <a:rPr lang="en-US" dirty="0" smtClean="0"/>
              <a:t>for base case testing</a:t>
            </a:r>
          </a:p>
          <a:p>
            <a:r>
              <a:rPr lang="en-US" dirty="0" smtClean="0"/>
              <a:t>Requires Auth</a:t>
            </a:r>
          </a:p>
          <a:p>
            <a:r>
              <a:rPr lang="en-US" dirty="0" smtClean="0"/>
              <a:t>Utilizes CDN</a:t>
            </a:r>
          </a:p>
          <a:p>
            <a:r>
              <a:rPr lang="en-US" dirty="0" smtClean="0"/>
              <a:t>Can be manipulated</a:t>
            </a:r>
            <a:endParaRPr lang="en-US" dirty="0" smtClean="0"/>
          </a:p>
          <a:p>
            <a:r>
              <a:rPr lang="en-US" dirty="0" smtClean="0"/>
              <a:t>Recursive Sections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47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-304800" y="274638"/>
            <a:ext cx="9906000" cy="1143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/>
          <a:p>
            <a:pPr lvl="0" algn="ctr">
              <a:spcBef>
                <a:spcPct val="0"/>
              </a:spcBef>
            </a:pPr>
            <a:r>
              <a:rPr lang="en-US" sz="4000" dirty="0" smtClean="0"/>
              <a:t>Evaluation 1: Tool Adaptability</a:t>
            </a:r>
            <a:br>
              <a:rPr lang="en-US" sz="4000" dirty="0" smtClean="0"/>
            </a:br>
            <a:r>
              <a:rPr lang="en-US" sz="2700" dirty="0" smtClean="0"/>
              <a:t>Step 1: </a:t>
            </a:r>
            <a:r>
              <a:rPr lang="en-US" sz="2700" dirty="0" smtClean="0"/>
              <a:t>Synthetic</a:t>
            </a:r>
            <a:r>
              <a:rPr lang="en-US" sz="2700" dirty="0" smtClean="0"/>
              <a:t> </a:t>
            </a:r>
            <a:r>
              <a:rPr lang="en-US" sz="2700" dirty="0" smtClean="0"/>
              <a:t>Site Creation</a:t>
            </a: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pic>
        <p:nvPicPr>
          <p:cNvPr id="32769" name="Picture 1" descr="C:\Documents and Settings\Matthew\My Documents\My Dropbox\Thesis\test_socialStandard_peerStrea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5952" y="1676400"/>
            <a:ext cx="4462506" cy="38862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3" descr="C:\Documents and Settings\Matthew\My Documents\My Dropbox\Thesis\afbBaseArchive.png"/>
          <p:cNvPicPr>
            <a:picLocks noChangeAspect="1" noChangeArrowheads="1"/>
          </p:cNvPicPr>
          <p:nvPr/>
        </p:nvPicPr>
        <p:blipFill>
          <a:blip r:embed="rId2" cstate="print"/>
          <a:srcRect t="15584" r="43820" b="66234"/>
          <a:stretch>
            <a:fillRect/>
          </a:stretch>
        </p:blipFill>
        <p:spPr bwMode="auto">
          <a:xfrm>
            <a:off x="457200" y="1752600"/>
            <a:ext cx="4238036" cy="1186114"/>
          </a:xfrm>
          <a:prstGeom prst="rect">
            <a:avLst/>
          </a:prstGeom>
          <a:noFill/>
        </p:spPr>
      </p:pic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 dirty="0"/>
          </a:p>
        </p:txBody>
      </p:sp>
      <p:sp>
        <p:nvSpPr>
          <p:cNvPr id="20" name="Slide Number Placeholder 1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48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648200" y="1752600"/>
            <a:ext cx="5257800" cy="7848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 smtClean="0"/>
              <a:t>&lt;?xml version="1.0" ?&gt;</a:t>
            </a:r>
          </a:p>
          <a:p>
            <a:r>
              <a:rPr lang="en-US" sz="900" dirty="0" smtClean="0"/>
              <a:t>&lt;</a:t>
            </a:r>
            <a:r>
              <a:rPr lang="en-US" sz="900" dirty="0" err="1" smtClean="0"/>
              <a:t>socialMediaWebsite</a:t>
            </a:r>
            <a:r>
              <a:rPr lang="en-US" sz="900" dirty="0" smtClean="0"/>
              <a:t>&gt;</a:t>
            </a:r>
          </a:p>
          <a:p>
            <a:r>
              <a:rPr lang="en-US" sz="900" dirty="0" smtClean="0"/>
              <a:t>  &lt;homepage&gt;http://test.socialstandard.org&lt;/homepage&gt;</a:t>
            </a:r>
          </a:p>
          <a:p>
            <a:r>
              <a:rPr lang="en-US" sz="900" dirty="0" smtClean="0"/>
              <a:t>  &lt;sections&gt;</a:t>
            </a:r>
          </a:p>
          <a:p>
            <a:r>
              <a:rPr lang="en-US" sz="900" dirty="0" smtClean="0"/>
              <a:t>    </a:t>
            </a:r>
            <a:r>
              <a:rPr lang="en-US" sz="900" b="1" dirty="0" smtClean="0">
                <a:solidFill>
                  <a:srgbClr val="FF0000"/>
                </a:solidFill>
              </a:rPr>
              <a:t>&lt;</a:t>
            </a:r>
            <a:r>
              <a:rPr lang="en-US" sz="900" b="1" dirty="0" err="1" smtClean="0">
                <a:solidFill>
                  <a:srgbClr val="FF0000"/>
                </a:solidFill>
              </a:rPr>
              <a:t>socialMediaWebsiteSection</a:t>
            </a:r>
            <a:r>
              <a:rPr lang="en-US" sz="900" b="1" dirty="0" smtClean="0">
                <a:solidFill>
                  <a:srgbClr val="FF0000"/>
                </a:solidFill>
              </a:rPr>
              <a:t> type="</a:t>
            </a:r>
            <a:r>
              <a:rPr lang="en-US" sz="900" b="1" dirty="0" err="1" smtClean="0">
                <a:solidFill>
                  <a:srgbClr val="FF0000"/>
                </a:solidFill>
              </a:rPr>
              <a:t>SocialMediaWebsiteSectionPersonalStream</a:t>
            </a:r>
            <a:r>
              <a:rPr lang="en-US" sz="900" b="1" dirty="0" smtClean="0">
                <a:solidFill>
                  <a:srgbClr val="FF0000"/>
                </a:solidFill>
              </a:rPr>
              <a:t>"&gt;</a:t>
            </a:r>
          </a:p>
          <a:p>
            <a:r>
              <a:rPr lang="en-US" sz="900" b="1" dirty="0" smtClean="0">
                <a:solidFill>
                  <a:srgbClr val="FF0000"/>
                </a:solidFill>
              </a:rPr>
              <a:t>      &lt;name&gt;Personal Stream&lt;/name&gt;</a:t>
            </a:r>
          </a:p>
          <a:p>
            <a:r>
              <a:rPr lang="en-US" sz="900" b="1" dirty="0" smtClean="0">
                <a:solidFill>
                  <a:srgbClr val="FF0000"/>
                </a:solidFill>
              </a:rPr>
              <a:t>      &lt;</a:t>
            </a:r>
            <a:r>
              <a:rPr lang="en-US" sz="900" b="1" dirty="0" err="1" smtClean="0">
                <a:solidFill>
                  <a:srgbClr val="FF0000"/>
                </a:solidFill>
              </a:rPr>
              <a:t>url</a:t>
            </a:r>
            <a:r>
              <a:rPr lang="en-US" sz="900" b="1" dirty="0" smtClean="0">
                <a:solidFill>
                  <a:srgbClr val="FF0000"/>
                </a:solidFill>
              </a:rPr>
              <a:t>&gt;http://test.socialstandard.org/personal&lt;/url&gt;</a:t>
            </a:r>
          </a:p>
          <a:p>
            <a:r>
              <a:rPr lang="en-US" sz="900" b="1" dirty="0" smtClean="0">
                <a:solidFill>
                  <a:srgbClr val="FF0000"/>
                </a:solidFill>
              </a:rPr>
              <a:t>      &lt;preprocessor type="</a:t>
            </a:r>
            <a:r>
              <a:rPr lang="en-US" sz="900" b="1" dirty="0" err="1" smtClean="0">
                <a:solidFill>
                  <a:srgbClr val="FF0000"/>
                </a:solidFill>
              </a:rPr>
              <a:t>SocialMediaScrollPreprocessor</a:t>
            </a:r>
            <a:r>
              <a:rPr lang="en-US" sz="900" b="1" dirty="0" smtClean="0">
                <a:solidFill>
                  <a:srgbClr val="FF0000"/>
                </a:solidFill>
              </a:rPr>
              <a:t>"&gt;</a:t>
            </a:r>
          </a:p>
          <a:p>
            <a:r>
              <a:rPr lang="en-US" sz="900" b="1" dirty="0" smtClean="0">
                <a:solidFill>
                  <a:srgbClr val="FF0000"/>
                </a:solidFill>
              </a:rPr>
              <a:t>        &lt;</a:t>
            </a:r>
            <a:r>
              <a:rPr lang="en-US" sz="900" b="1" dirty="0" err="1" smtClean="0">
                <a:solidFill>
                  <a:srgbClr val="FF0000"/>
                </a:solidFill>
              </a:rPr>
              <a:t>timeBetweenFirings</a:t>
            </a:r>
            <a:r>
              <a:rPr lang="en-US" sz="900" b="1" dirty="0" smtClean="0">
                <a:solidFill>
                  <a:srgbClr val="FF0000"/>
                </a:solidFill>
              </a:rPr>
              <a:t>&gt;0&lt;/</a:t>
            </a:r>
            <a:r>
              <a:rPr lang="en-US" sz="900" b="1" dirty="0" err="1" smtClean="0">
                <a:solidFill>
                  <a:srgbClr val="FF0000"/>
                </a:solidFill>
              </a:rPr>
              <a:t>timeBetweenFirings</a:t>
            </a:r>
            <a:r>
              <a:rPr lang="en-US" sz="900" b="1" dirty="0" smtClean="0">
                <a:solidFill>
                  <a:srgbClr val="FF0000"/>
                </a:solidFill>
              </a:rPr>
              <a:t>&gt;</a:t>
            </a:r>
          </a:p>
          <a:p>
            <a:r>
              <a:rPr lang="en-US" sz="900" b="1" dirty="0" smtClean="0">
                <a:solidFill>
                  <a:srgbClr val="FF0000"/>
                </a:solidFill>
              </a:rPr>
              <a:t>        &lt;</a:t>
            </a:r>
            <a:r>
              <a:rPr lang="en-US" sz="900" b="1" dirty="0" err="1" smtClean="0">
                <a:solidFill>
                  <a:srgbClr val="FF0000"/>
                </a:solidFill>
              </a:rPr>
              <a:t>maxFirings</a:t>
            </a:r>
            <a:r>
              <a:rPr lang="en-US" sz="900" b="1" dirty="0" smtClean="0">
                <a:solidFill>
                  <a:srgbClr val="FF0000"/>
                </a:solidFill>
              </a:rPr>
              <a:t>&gt;0&lt;/</a:t>
            </a:r>
            <a:r>
              <a:rPr lang="en-US" sz="900" b="1" dirty="0" err="1" smtClean="0">
                <a:solidFill>
                  <a:srgbClr val="FF0000"/>
                </a:solidFill>
              </a:rPr>
              <a:t>maxFirings</a:t>
            </a:r>
            <a:r>
              <a:rPr lang="en-US" sz="900" b="1" dirty="0" smtClean="0">
                <a:solidFill>
                  <a:srgbClr val="FF0000"/>
                </a:solidFill>
              </a:rPr>
              <a:t>&gt;</a:t>
            </a:r>
          </a:p>
          <a:p>
            <a:r>
              <a:rPr lang="en-US" sz="900" b="1" dirty="0" smtClean="0">
                <a:solidFill>
                  <a:srgbClr val="FF0000"/>
                </a:solidFill>
              </a:rPr>
              <a:t>        &lt;</a:t>
            </a:r>
            <a:r>
              <a:rPr lang="en-US" sz="900" b="1" dirty="0" err="1" smtClean="0">
                <a:solidFill>
                  <a:srgbClr val="FF0000"/>
                </a:solidFill>
              </a:rPr>
              <a:t>conditionBeforeSubsequentFiring</a:t>
            </a:r>
            <a:r>
              <a:rPr lang="en-US" sz="900" b="1" dirty="0" smtClean="0">
                <a:solidFill>
                  <a:srgbClr val="FF0000"/>
                </a:solidFill>
              </a:rPr>
              <a:t>&gt;?&lt;/</a:t>
            </a:r>
            <a:r>
              <a:rPr lang="en-US" sz="900" b="1" dirty="0" err="1" smtClean="0">
                <a:solidFill>
                  <a:srgbClr val="FF0000"/>
                </a:solidFill>
              </a:rPr>
              <a:t>conditionBeforeSubsequentFiring</a:t>
            </a:r>
            <a:r>
              <a:rPr lang="en-US" sz="900" b="1" dirty="0" smtClean="0">
                <a:solidFill>
                  <a:srgbClr val="FF0000"/>
                </a:solidFill>
              </a:rPr>
              <a:t>&gt;</a:t>
            </a:r>
          </a:p>
          <a:p>
            <a:r>
              <a:rPr lang="en-US" sz="900" b="1" dirty="0" smtClean="0">
                <a:solidFill>
                  <a:srgbClr val="FF0000"/>
                </a:solidFill>
              </a:rPr>
              <a:t>      &lt;/preprocessor&gt;</a:t>
            </a:r>
          </a:p>
          <a:p>
            <a:r>
              <a:rPr lang="en-US" sz="900" b="1" dirty="0" smtClean="0">
                <a:solidFill>
                  <a:srgbClr val="FF0000"/>
                </a:solidFill>
              </a:rPr>
              <a:t>    &lt;/</a:t>
            </a:r>
            <a:r>
              <a:rPr lang="en-US" sz="900" b="1" dirty="0" err="1" smtClean="0">
                <a:solidFill>
                  <a:srgbClr val="FF0000"/>
                </a:solidFill>
              </a:rPr>
              <a:t>socialMediaWebsiteSection</a:t>
            </a:r>
            <a:r>
              <a:rPr lang="en-US" sz="900" b="1" dirty="0" smtClean="0">
                <a:solidFill>
                  <a:srgbClr val="FF0000"/>
                </a:solidFill>
              </a:rPr>
              <a:t>&gt;</a:t>
            </a:r>
          </a:p>
          <a:p>
            <a:r>
              <a:rPr lang="en-US" sz="900" dirty="0" smtClean="0"/>
              <a:t>    </a:t>
            </a:r>
            <a:r>
              <a:rPr lang="en-US" sz="900" b="1" dirty="0" smtClean="0">
                <a:solidFill>
                  <a:srgbClr val="0070C0"/>
                </a:solidFill>
              </a:rPr>
              <a:t>&lt;</a:t>
            </a:r>
            <a:r>
              <a:rPr lang="en-US" sz="900" b="1" dirty="0" err="1" smtClean="0">
                <a:solidFill>
                  <a:srgbClr val="0070C0"/>
                </a:solidFill>
              </a:rPr>
              <a:t>socialMediaWebsiteSection</a:t>
            </a:r>
            <a:r>
              <a:rPr lang="en-US" sz="900" b="1" dirty="0" smtClean="0">
                <a:solidFill>
                  <a:srgbClr val="0070C0"/>
                </a:solidFill>
              </a:rPr>
              <a:t> type="</a:t>
            </a:r>
            <a:r>
              <a:rPr lang="en-US" sz="900" b="1" dirty="0" err="1" smtClean="0">
                <a:solidFill>
                  <a:srgbClr val="0070C0"/>
                </a:solidFill>
              </a:rPr>
              <a:t>SocialMediaWebsiteSectionMultimediaCollection</a:t>
            </a:r>
            <a:r>
              <a:rPr lang="en-US" sz="900" b="1" dirty="0" smtClean="0">
                <a:solidFill>
                  <a:srgbClr val="0070C0"/>
                </a:solidFill>
              </a:rPr>
              <a:t>"&gt;</a:t>
            </a:r>
          </a:p>
          <a:p>
            <a:r>
              <a:rPr lang="en-US" sz="900" b="1" dirty="0" smtClean="0">
                <a:solidFill>
                  <a:srgbClr val="0070C0"/>
                </a:solidFill>
              </a:rPr>
              <a:t>      &lt;name&gt;Photo Albums&lt;/name&gt;</a:t>
            </a:r>
          </a:p>
          <a:p>
            <a:r>
              <a:rPr lang="en-US" sz="900" b="1" dirty="0" smtClean="0">
                <a:solidFill>
                  <a:srgbClr val="0070C0"/>
                </a:solidFill>
              </a:rPr>
              <a:t>      &lt;</a:t>
            </a:r>
            <a:r>
              <a:rPr lang="en-US" sz="900" b="1" dirty="0" err="1" smtClean="0">
                <a:solidFill>
                  <a:srgbClr val="0070C0"/>
                </a:solidFill>
              </a:rPr>
              <a:t>url</a:t>
            </a:r>
            <a:r>
              <a:rPr lang="en-US" sz="900" b="1" dirty="0" smtClean="0">
                <a:solidFill>
                  <a:srgbClr val="0070C0"/>
                </a:solidFill>
              </a:rPr>
              <a:t>&gt;http://test.socialstandard.org/albums&lt;/url&gt;</a:t>
            </a:r>
          </a:p>
          <a:p>
            <a:r>
              <a:rPr lang="en-US" sz="900" b="1" dirty="0" smtClean="0">
                <a:solidFill>
                  <a:srgbClr val="0070C0"/>
                </a:solidFill>
              </a:rPr>
              <a:t>      &lt;preprocessor type="</a:t>
            </a:r>
            <a:r>
              <a:rPr lang="en-US" sz="900" b="1" dirty="0" err="1" smtClean="0">
                <a:solidFill>
                  <a:srgbClr val="0070C0"/>
                </a:solidFill>
              </a:rPr>
              <a:t>SocialMediaScrollPreprocessor</a:t>
            </a:r>
            <a:r>
              <a:rPr lang="en-US" sz="900" b="1" dirty="0" smtClean="0">
                <a:solidFill>
                  <a:srgbClr val="0070C0"/>
                </a:solidFill>
              </a:rPr>
              <a:t>"&gt;</a:t>
            </a:r>
          </a:p>
          <a:p>
            <a:r>
              <a:rPr lang="en-US" sz="900" b="1" dirty="0" smtClean="0">
                <a:solidFill>
                  <a:srgbClr val="0070C0"/>
                </a:solidFill>
              </a:rPr>
              <a:t>        &lt;</a:t>
            </a:r>
            <a:r>
              <a:rPr lang="en-US" sz="900" b="1" dirty="0" err="1" smtClean="0">
                <a:solidFill>
                  <a:srgbClr val="0070C0"/>
                </a:solidFill>
              </a:rPr>
              <a:t>timeBetweenFirings</a:t>
            </a:r>
            <a:r>
              <a:rPr lang="en-US" sz="900" b="1" dirty="0" smtClean="0">
                <a:solidFill>
                  <a:srgbClr val="0070C0"/>
                </a:solidFill>
              </a:rPr>
              <a:t>&gt;0&lt;/</a:t>
            </a:r>
            <a:r>
              <a:rPr lang="en-US" sz="900" b="1" dirty="0" err="1" smtClean="0">
                <a:solidFill>
                  <a:srgbClr val="0070C0"/>
                </a:solidFill>
              </a:rPr>
              <a:t>timeBetweenFirings</a:t>
            </a:r>
            <a:r>
              <a:rPr lang="en-US" sz="900" b="1" dirty="0" smtClean="0">
                <a:solidFill>
                  <a:srgbClr val="0070C0"/>
                </a:solidFill>
              </a:rPr>
              <a:t>&gt;</a:t>
            </a:r>
          </a:p>
          <a:p>
            <a:r>
              <a:rPr lang="en-US" sz="900" b="1" dirty="0" smtClean="0">
                <a:solidFill>
                  <a:srgbClr val="0070C0"/>
                </a:solidFill>
              </a:rPr>
              <a:t>        &lt;</a:t>
            </a:r>
            <a:r>
              <a:rPr lang="en-US" sz="900" b="1" dirty="0" err="1" smtClean="0">
                <a:solidFill>
                  <a:srgbClr val="0070C0"/>
                </a:solidFill>
              </a:rPr>
              <a:t>maxFirings</a:t>
            </a:r>
            <a:r>
              <a:rPr lang="en-US" sz="900" b="1" dirty="0" smtClean="0">
                <a:solidFill>
                  <a:srgbClr val="0070C0"/>
                </a:solidFill>
              </a:rPr>
              <a:t>&gt;0&lt;/</a:t>
            </a:r>
            <a:r>
              <a:rPr lang="en-US" sz="900" b="1" dirty="0" err="1" smtClean="0">
                <a:solidFill>
                  <a:srgbClr val="0070C0"/>
                </a:solidFill>
              </a:rPr>
              <a:t>maxFirings</a:t>
            </a:r>
            <a:r>
              <a:rPr lang="en-US" sz="900" b="1" dirty="0" smtClean="0">
                <a:solidFill>
                  <a:srgbClr val="0070C0"/>
                </a:solidFill>
              </a:rPr>
              <a:t>&gt;</a:t>
            </a:r>
          </a:p>
          <a:p>
            <a:r>
              <a:rPr lang="en-US" sz="900" b="1" dirty="0" smtClean="0">
                <a:solidFill>
                  <a:srgbClr val="0070C0"/>
                </a:solidFill>
              </a:rPr>
              <a:t>        &lt;</a:t>
            </a:r>
            <a:r>
              <a:rPr lang="en-US" sz="900" b="1" dirty="0" err="1" smtClean="0">
                <a:solidFill>
                  <a:srgbClr val="0070C0"/>
                </a:solidFill>
              </a:rPr>
              <a:t>conditionBeforeSubsequentFiring</a:t>
            </a:r>
            <a:r>
              <a:rPr lang="en-US" sz="900" b="1" dirty="0" smtClean="0">
                <a:solidFill>
                  <a:srgbClr val="0070C0"/>
                </a:solidFill>
              </a:rPr>
              <a:t>&gt;?&lt;/</a:t>
            </a:r>
            <a:r>
              <a:rPr lang="en-US" sz="900" b="1" dirty="0" err="1" smtClean="0">
                <a:solidFill>
                  <a:srgbClr val="0070C0"/>
                </a:solidFill>
              </a:rPr>
              <a:t>conditionBeforeSubsequentFiring</a:t>
            </a:r>
            <a:r>
              <a:rPr lang="en-US" sz="900" b="1" dirty="0" smtClean="0">
                <a:solidFill>
                  <a:srgbClr val="0070C0"/>
                </a:solidFill>
              </a:rPr>
              <a:t>&gt;</a:t>
            </a:r>
          </a:p>
          <a:p>
            <a:r>
              <a:rPr lang="en-US" sz="900" b="1" dirty="0" smtClean="0">
                <a:solidFill>
                  <a:srgbClr val="0070C0"/>
                </a:solidFill>
              </a:rPr>
              <a:t>      &lt;/preprocessor&gt;</a:t>
            </a:r>
          </a:p>
          <a:p>
            <a:r>
              <a:rPr lang="en-US" sz="900" b="1" dirty="0" smtClean="0">
                <a:solidFill>
                  <a:srgbClr val="0070C0"/>
                </a:solidFill>
              </a:rPr>
              <a:t>      &lt;children&gt;</a:t>
            </a:r>
          </a:p>
          <a:p>
            <a:r>
              <a:rPr lang="en-US" sz="900" b="1" dirty="0" smtClean="0">
                <a:solidFill>
                  <a:srgbClr val="0070C0"/>
                </a:solidFill>
              </a:rPr>
              <a:t>        &lt;</a:t>
            </a:r>
            <a:r>
              <a:rPr lang="en-US" sz="900" b="1" dirty="0" err="1" smtClean="0">
                <a:solidFill>
                  <a:srgbClr val="0070C0"/>
                </a:solidFill>
              </a:rPr>
              <a:t>regex</a:t>
            </a:r>
            <a:r>
              <a:rPr lang="en-US" sz="900" b="1" dirty="0" smtClean="0">
                <a:solidFill>
                  <a:srgbClr val="0070C0"/>
                </a:solidFill>
              </a:rPr>
              <a:t>&gt;&amp;</a:t>
            </a:r>
            <a:r>
              <a:rPr lang="en-US" sz="900" b="1" dirty="0" err="1" smtClean="0">
                <a:solidFill>
                  <a:srgbClr val="0070C0"/>
                </a:solidFill>
              </a:rPr>
              <a:t>lt;div</a:t>
            </a:r>
            <a:r>
              <a:rPr lang="en-US" sz="900" b="1" dirty="0" smtClean="0">
                <a:solidFill>
                  <a:srgbClr val="0070C0"/>
                </a:solidFill>
              </a:rPr>
              <a:t> class=\"album.*&amp;</a:t>
            </a:r>
            <a:r>
              <a:rPr lang="en-US" sz="900" b="1" dirty="0" err="1" smtClean="0">
                <a:solidFill>
                  <a:srgbClr val="0070C0"/>
                </a:solidFill>
              </a:rPr>
              <a:t>lt;a</a:t>
            </a:r>
            <a:r>
              <a:rPr lang="en-US" sz="900" b="1" dirty="0" smtClean="0">
                <a:solidFill>
                  <a:srgbClr val="0070C0"/>
                </a:solidFill>
              </a:rPr>
              <a:t>\</a:t>
            </a:r>
            <a:r>
              <a:rPr lang="en-US" sz="900" b="1" dirty="0" err="1" smtClean="0">
                <a:solidFill>
                  <a:srgbClr val="0070C0"/>
                </a:solidFill>
              </a:rPr>
              <a:t>shref</a:t>
            </a:r>
            <a:r>
              <a:rPr lang="en-US" sz="900" b="1" dirty="0" smtClean="0">
                <a:solidFill>
                  <a:srgbClr val="0070C0"/>
                </a:solidFill>
              </a:rPr>
              <a:t>=\"(.*)\"&lt;/</a:t>
            </a:r>
            <a:r>
              <a:rPr lang="en-US" sz="900" b="1" dirty="0" err="1" smtClean="0">
                <a:solidFill>
                  <a:srgbClr val="0070C0"/>
                </a:solidFill>
              </a:rPr>
              <a:t>regex</a:t>
            </a:r>
            <a:r>
              <a:rPr lang="en-US" sz="900" b="1" dirty="0" smtClean="0">
                <a:solidFill>
                  <a:srgbClr val="0070C0"/>
                </a:solidFill>
              </a:rPr>
              <a:t>&gt;</a:t>
            </a:r>
          </a:p>
          <a:p>
            <a:r>
              <a:rPr lang="en-US" sz="900" b="1" dirty="0" smtClean="0">
                <a:solidFill>
                  <a:srgbClr val="0070C0"/>
                </a:solidFill>
              </a:rPr>
              <a:t>        &lt;type&gt;</a:t>
            </a:r>
            <a:r>
              <a:rPr lang="en-US" sz="900" b="1" dirty="0" err="1" smtClean="0">
                <a:solidFill>
                  <a:srgbClr val="0070C0"/>
                </a:solidFill>
              </a:rPr>
              <a:t>SocialMediaWebsiteSectionMultimediaCollection</a:t>
            </a:r>
            <a:r>
              <a:rPr lang="en-US" sz="900" b="1" dirty="0" smtClean="0">
                <a:solidFill>
                  <a:srgbClr val="0070C0"/>
                </a:solidFill>
              </a:rPr>
              <a:t>&lt;/type&gt;</a:t>
            </a:r>
          </a:p>
          <a:p>
            <a:r>
              <a:rPr lang="en-US" sz="900" b="1" dirty="0" smtClean="0">
                <a:solidFill>
                  <a:srgbClr val="0070C0"/>
                </a:solidFill>
              </a:rPr>
              <a:t>        &lt;name&gt;Photo Album&lt;/name&gt;</a:t>
            </a:r>
          </a:p>
          <a:p>
            <a:r>
              <a:rPr lang="en-US" sz="900" b="1" dirty="0" smtClean="0">
                <a:solidFill>
                  <a:srgbClr val="0070C0"/>
                </a:solidFill>
              </a:rPr>
              <a:t>      &lt;/children&gt;</a:t>
            </a:r>
          </a:p>
          <a:p>
            <a:r>
              <a:rPr lang="en-US" sz="900" b="1" dirty="0" smtClean="0">
                <a:solidFill>
                  <a:srgbClr val="0070C0"/>
                </a:solidFill>
              </a:rPr>
              <a:t>    &lt;/</a:t>
            </a:r>
            <a:r>
              <a:rPr lang="en-US" sz="900" b="1" dirty="0" err="1" smtClean="0">
                <a:solidFill>
                  <a:srgbClr val="0070C0"/>
                </a:solidFill>
              </a:rPr>
              <a:t>socialMediaWebsiteSection</a:t>
            </a:r>
            <a:r>
              <a:rPr lang="en-US" sz="900" b="1" dirty="0" smtClean="0">
                <a:solidFill>
                  <a:srgbClr val="0070C0"/>
                </a:solidFill>
              </a:rPr>
              <a:t>&gt;</a:t>
            </a:r>
          </a:p>
          <a:p>
            <a:r>
              <a:rPr lang="en-US" sz="900" dirty="0" smtClean="0">
                <a:solidFill>
                  <a:schemeClr val="accent6">
                    <a:lumMod val="75000"/>
                  </a:schemeClr>
                </a:solidFill>
              </a:rPr>
              <a:t>    &lt;</a:t>
            </a:r>
            <a:r>
              <a:rPr lang="en-US" sz="900" dirty="0" err="1" smtClean="0">
                <a:solidFill>
                  <a:schemeClr val="accent6">
                    <a:lumMod val="75000"/>
                  </a:schemeClr>
                </a:solidFill>
              </a:rPr>
              <a:t>socialMediaWebsiteSection</a:t>
            </a:r>
            <a:r>
              <a:rPr lang="en-US" sz="900" dirty="0" smtClean="0">
                <a:solidFill>
                  <a:schemeClr val="accent6">
                    <a:lumMod val="75000"/>
                  </a:schemeClr>
                </a:solidFill>
              </a:rPr>
              <a:t> type="</a:t>
            </a:r>
            <a:r>
              <a:rPr lang="en-US" sz="900" dirty="0" err="1" smtClean="0">
                <a:solidFill>
                  <a:schemeClr val="accent6">
                    <a:lumMod val="75000"/>
                  </a:schemeClr>
                </a:solidFill>
              </a:rPr>
              <a:t>SocialMediaWebsiteSectionMultimediaCollection</a:t>
            </a:r>
            <a:r>
              <a:rPr lang="en-US" sz="900" dirty="0" smtClean="0">
                <a:solidFill>
                  <a:schemeClr val="accent6">
                    <a:lumMod val="75000"/>
                  </a:schemeClr>
                </a:solidFill>
              </a:rPr>
              <a:t>"&gt;</a:t>
            </a:r>
          </a:p>
          <a:p>
            <a:r>
              <a:rPr lang="en-US" sz="900" dirty="0" smtClean="0">
                <a:solidFill>
                  <a:schemeClr val="accent6">
                    <a:lumMod val="75000"/>
                  </a:schemeClr>
                </a:solidFill>
              </a:rPr>
              <a:t>      &lt;name&gt;Photo Album&lt;/name&gt;</a:t>
            </a:r>
          </a:p>
          <a:p>
            <a:r>
              <a:rPr lang="en-US" sz="900" dirty="0" smtClean="0">
                <a:solidFill>
                  <a:schemeClr val="accent6">
                    <a:lumMod val="75000"/>
                  </a:schemeClr>
                </a:solidFill>
              </a:rPr>
              <a:t>      &lt;</a:t>
            </a:r>
            <a:r>
              <a:rPr lang="en-US" sz="900" dirty="0" err="1" smtClean="0">
                <a:solidFill>
                  <a:schemeClr val="accent6">
                    <a:lumMod val="75000"/>
                  </a:schemeClr>
                </a:solidFill>
              </a:rPr>
              <a:t>url</a:t>
            </a:r>
            <a:r>
              <a:rPr lang="en-US" sz="900" dirty="0" smtClean="0">
                <a:solidFill>
                  <a:schemeClr val="accent6">
                    <a:lumMod val="75000"/>
                  </a:schemeClr>
                </a:solidFill>
              </a:rPr>
              <a:t>&gt;http://test.socialstandard.org/album/[a-zA-Z0-9]+&lt;/url&gt;</a:t>
            </a:r>
          </a:p>
          <a:p>
            <a:r>
              <a:rPr lang="en-US" sz="900" dirty="0" smtClean="0">
                <a:solidFill>
                  <a:schemeClr val="accent6">
                    <a:lumMod val="75000"/>
                  </a:schemeClr>
                </a:solidFill>
              </a:rPr>
              <a:t>      &lt;preprocessor type="</a:t>
            </a:r>
            <a:r>
              <a:rPr lang="en-US" sz="900" dirty="0" err="1" smtClean="0">
                <a:solidFill>
                  <a:schemeClr val="accent6">
                    <a:lumMod val="75000"/>
                  </a:schemeClr>
                </a:solidFill>
              </a:rPr>
              <a:t>SocialMediaScrollPreprocessor</a:t>
            </a:r>
            <a:r>
              <a:rPr lang="en-US" sz="900" dirty="0" smtClean="0">
                <a:solidFill>
                  <a:schemeClr val="accent6">
                    <a:lumMod val="75000"/>
                  </a:schemeClr>
                </a:solidFill>
              </a:rPr>
              <a:t>"&gt;</a:t>
            </a:r>
          </a:p>
          <a:p>
            <a:r>
              <a:rPr lang="en-US" sz="900" dirty="0" smtClean="0">
                <a:solidFill>
                  <a:schemeClr val="accent6">
                    <a:lumMod val="75000"/>
                  </a:schemeClr>
                </a:solidFill>
              </a:rPr>
              <a:t>        &lt;</a:t>
            </a:r>
            <a:r>
              <a:rPr lang="en-US" sz="900" dirty="0" err="1" smtClean="0">
                <a:solidFill>
                  <a:schemeClr val="accent6">
                    <a:lumMod val="75000"/>
                  </a:schemeClr>
                </a:solidFill>
              </a:rPr>
              <a:t>timeBetweenFirings</a:t>
            </a:r>
            <a:r>
              <a:rPr lang="en-US" sz="900" dirty="0" smtClean="0">
                <a:solidFill>
                  <a:schemeClr val="accent6">
                    <a:lumMod val="75000"/>
                  </a:schemeClr>
                </a:solidFill>
              </a:rPr>
              <a:t>&gt;0&lt;/</a:t>
            </a:r>
            <a:r>
              <a:rPr lang="en-US" sz="900" dirty="0" err="1" smtClean="0">
                <a:solidFill>
                  <a:schemeClr val="accent6">
                    <a:lumMod val="75000"/>
                  </a:schemeClr>
                </a:solidFill>
              </a:rPr>
              <a:t>timeBetweenFirings</a:t>
            </a:r>
            <a:r>
              <a:rPr lang="en-US" sz="900" dirty="0" smtClean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  <a:p>
            <a:r>
              <a:rPr lang="en-US" sz="900" dirty="0" smtClean="0">
                <a:solidFill>
                  <a:schemeClr val="accent6">
                    <a:lumMod val="75000"/>
                  </a:schemeClr>
                </a:solidFill>
              </a:rPr>
              <a:t>        &lt;</a:t>
            </a:r>
            <a:r>
              <a:rPr lang="en-US" sz="900" dirty="0" err="1" smtClean="0">
                <a:solidFill>
                  <a:schemeClr val="accent6">
                    <a:lumMod val="75000"/>
                  </a:schemeClr>
                </a:solidFill>
              </a:rPr>
              <a:t>maxFirings</a:t>
            </a:r>
            <a:r>
              <a:rPr lang="en-US" sz="900" dirty="0" smtClean="0">
                <a:solidFill>
                  <a:schemeClr val="accent6">
                    <a:lumMod val="75000"/>
                  </a:schemeClr>
                </a:solidFill>
              </a:rPr>
              <a:t>&gt;0&lt;/</a:t>
            </a:r>
            <a:r>
              <a:rPr lang="en-US" sz="900" dirty="0" err="1" smtClean="0">
                <a:solidFill>
                  <a:schemeClr val="accent6">
                    <a:lumMod val="75000"/>
                  </a:schemeClr>
                </a:solidFill>
              </a:rPr>
              <a:t>maxFirings</a:t>
            </a:r>
            <a:r>
              <a:rPr lang="en-US" sz="900" dirty="0" smtClean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  <a:p>
            <a:r>
              <a:rPr lang="en-US" sz="900" dirty="0" smtClean="0">
                <a:solidFill>
                  <a:schemeClr val="accent6">
                    <a:lumMod val="75000"/>
                  </a:schemeClr>
                </a:solidFill>
              </a:rPr>
              <a:t>        &lt;</a:t>
            </a:r>
            <a:r>
              <a:rPr lang="en-US" sz="900" dirty="0" err="1" smtClean="0">
                <a:solidFill>
                  <a:schemeClr val="accent6">
                    <a:lumMod val="75000"/>
                  </a:schemeClr>
                </a:solidFill>
              </a:rPr>
              <a:t>conditionBeforeSubsequentFiring</a:t>
            </a:r>
            <a:r>
              <a:rPr lang="en-US" sz="900" dirty="0" smtClean="0">
                <a:solidFill>
                  <a:schemeClr val="accent6">
                    <a:lumMod val="75000"/>
                  </a:schemeClr>
                </a:solidFill>
              </a:rPr>
              <a:t>&gt;?&lt;/</a:t>
            </a:r>
            <a:r>
              <a:rPr lang="en-US" sz="900" dirty="0" err="1" smtClean="0">
                <a:solidFill>
                  <a:schemeClr val="accent6">
                    <a:lumMod val="75000"/>
                  </a:schemeClr>
                </a:solidFill>
              </a:rPr>
              <a:t>conditionBeforeSubsequentFiring</a:t>
            </a:r>
            <a:r>
              <a:rPr lang="en-US" sz="900" dirty="0" smtClean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  <a:p>
            <a:r>
              <a:rPr lang="en-US" sz="900" dirty="0" smtClean="0">
                <a:solidFill>
                  <a:schemeClr val="accent6">
                    <a:lumMod val="75000"/>
                  </a:schemeClr>
                </a:solidFill>
              </a:rPr>
              <a:t>      &lt;/preprocessor&gt;</a:t>
            </a:r>
          </a:p>
          <a:p>
            <a:r>
              <a:rPr lang="en-US" sz="900" dirty="0" smtClean="0">
                <a:solidFill>
                  <a:schemeClr val="accent6">
                    <a:lumMod val="75000"/>
                  </a:schemeClr>
                </a:solidFill>
              </a:rPr>
              <a:t>      &lt;children&gt;</a:t>
            </a:r>
          </a:p>
          <a:p>
            <a:r>
              <a:rPr lang="en-US" sz="900" dirty="0" smtClean="0">
                <a:solidFill>
                  <a:schemeClr val="accent6">
                    <a:lumMod val="75000"/>
                  </a:schemeClr>
                </a:solidFill>
              </a:rPr>
              <a:t>        &lt;</a:t>
            </a:r>
            <a:r>
              <a:rPr lang="en-US" sz="900" dirty="0" err="1" smtClean="0">
                <a:solidFill>
                  <a:schemeClr val="accent6">
                    <a:lumMod val="75000"/>
                  </a:schemeClr>
                </a:solidFill>
              </a:rPr>
              <a:t>regex</a:t>
            </a:r>
            <a:r>
              <a:rPr lang="en-US" sz="900" dirty="0" smtClean="0">
                <a:solidFill>
                  <a:schemeClr val="accent6">
                    <a:lumMod val="75000"/>
                  </a:schemeClr>
                </a:solidFill>
              </a:rPr>
              <a:t>&gt;&amp;</a:t>
            </a:r>
            <a:r>
              <a:rPr lang="en-US" sz="900" dirty="0" err="1" smtClean="0">
                <a:solidFill>
                  <a:schemeClr val="accent6">
                    <a:lumMod val="75000"/>
                  </a:schemeClr>
                </a:solidFill>
              </a:rPr>
              <a:t>lt;div</a:t>
            </a:r>
            <a:r>
              <a:rPr lang="en-US" sz="900" dirty="0" smtClean="0">
                <a:solidFill>
                  <a:schemeClr val="accent6">
                    <a:lumMod val="75000"/>
                  </a:schemeClr>
                </a:solidFill>
              </a:rPr>
              <a:t> class=\"album.*&amp;</a:t>
            </a:r>
            <a:r>
              <a:rPr lang="en-US" sz="900" dirty="0" err="1" smtClean="0">
                <a:solidFill>
                  <a:schemeClr val="accent6">
                    <a:lumMod val="75000"/>
                  </a:schemeClr>
                </a:solidFill>
              </a:rPr>
              <a:t>lt;a</a:t>
            </a:r>
            <a:r>
              <a:rPr lang="en-US" sz="900" dirty="0" smtClean="0">
                <a:solidFill>
                  <a:schemeClr val="accent6">
                    <a:lumMod val="75000"/>
                  </a:schemeClr>
                </a:solidFill>
              </a:rPr>
              <a:t>\</a:t>
            </a:r>
            <a:r>
              <a:rPr lang="en-US" sz="900" dirty="0" err="1" smtClean="0">
                <a:solidFill>
                  <a:schemeClr val="accent6">
                    <a:lumMod val="75000"/>
                  </a:schemeClr>
                </a:solidFill>
              </a:rPr>
              <a:t>shref</a:t>
            </a:r>
            <a:r>
              <a:rPr lang="en-US" sz="900" dirty="0" smtClean="0">
                <a:solidFill>
                  <a:schemeClr val="accent6">
                    <a:lumMod val="75000"/>
                  </a:schemeClr>
                </a:solidFill>
              </a:rPr>
              <a:t>=\"(album/[a-zA-Z0-9]+)\"&lt;/</a:t>
            </a:r>
            <a:r>
              <a:rPr lang="en-US" sz="900" dirty="0" err="1" smtClean="0">
                <a:solidFill>
                  <a:schemeClr val="accent6">
                    <a:lumMod val="75000"/>
                  </a:schemeClr>
                </a:solidFill>
              </a:rPr>
              <a:t>regex</a:t>
            </a:r>
            <a:r>
              <a:rPr lang="en-US" sz="900" dirty="0" smtClean="0">
                <a:solidFill>
                  <a:schemeClr val="accent6">
                    <a:lumMod val="75000"/>
                  </a:schemeClr>
                </a:solidFill>
              </a:rPr>
              <a:t>&gt;</a:t>
            </a:r>
          </a:p>
          <a:p>
            <a:r>
              <a:rPr lang="en-US" sz="900" dirty="0" smtClean="0">
                <a:solidFill>
                  <a:schemeClr val="accent6">
                    <a:lumMod val="75000"/>
                  </a:schemeClr>
                </a:solidFill>
              </a:rPr>
              <a:t>        &lt;type&gt;</a:t>
            </a:r>
            <a:r>
              <a:rPr lang="en-US" sz="900" dirty="0" err="1" smtClean="0">
                <a:solidFill>
                  <a:schemeClr val="accent6">
                    <a:lumMod val="75000"/>
                  </a:schemeClr>
                </a:solidFill>
              </a:rPr>
              <a:t>SocialMediaWebsiteSectionMultimediaCollection</a:t>
            </a:r>
            <a:r>
              <a:rPr lang="en-US" sz="900" dirty="0" smtClean="0">
                <a:solidFill>
                  <a:schemeClr val="accent6">
                    <a:lumMod val="75000"/>
                  </a:schemeClr>
                </a:solidFill>
              </a:rPr>
              <a:t>&lt;/type&gt;</a:t>
            </a:r>
          </a:p>
          <a:p>
            <a:r>
              <a:rPr lang="en-US" sz="900" dirty="0" smtClean="0">
                <a:solidFill>
                  <a:schemeClr val="accent6">
                    <a:lumMod val="75000"/>
                  </a:schemeClr>
                </a:solidFill>
              </a:rPr>
              <a:t>        &lt;name&gt;Photo&lt;/name&gt;</a:t>
            </a:r>
          </a:p>
          <a:p>
            <a:r>
              <a:rPr lang="en-US" sz="900" dirty="0" smtClean="0">
                <a:solidFill>
                  <a:schemeClr val="accent6">
                    <a:lumMod val="75000"/>
                  </a:schemeClr>
                </a:solidFill>
              </a:rPr>
              <a:t>      &lt;/children&gt;</a:t>
            </a:r>
          </a:p>
          <a:p>
            <a:r>
              <a:rPr lang="en-US" sz="900" b="1" dirty="0" smtClean="0">
                <a:solidFill>
                  <a:srgbClr val="00B050"/>
                </a:solidFill>
              </a:rPr>
              <a:t>    &lt;/</a:t>
            </a:r>
            <a:r>
              <a:rPr lang="en-US" sz="900" b="1" dirty="0" err="1" smtClean="0">
                <a:solidFill>
                  <a:srgbClr val="00B050"/>
                </a:solidFill>
              </a:rPr>
              <a:t>socialMediaWebsiteSection</a:t>
            </a:r>
            <a:r>
              <a:rPr lang="en-US" sz="900" b="1" dirty="0" smtClean="0">
                <a:solidFill>
                  <a:srgbClr val="00B050"/>
                </a:solidFill>
              </a:rPr>
              <a:t>&gt;</a:t>
            </a:r>
          </a:p>
          <a:p>
            <a:r>
              <a:rPr lang="en-US" sz="900" dirty="0" smtClean="0"/>
              <a:t>    &lt;</a:t>
            </a:r>
            <a:r>
              <a:rPr lang="en-US" sz="900" dirty="0" err="1" smtClean="0"/>
              <a:t>socialMediaWebsiteSection</a:t>
            </a:r>
            <a:r>
              <a:rPr lang="en-US" sz="900" dirty="0" smtClean="0"/>
              <a:t> type="</a:t>
            </a:r>
            <a:r>
              <a:rPr lang="en-US" sz="900" dirty="0" err="1" smtClean="0"/>
              <a:t>SocialMediaWebsiteSectionMultimediaPhoto</a:t>
            </a:r>
            <a:r>
              <a:rPr lang="en-US" sz="900" dirty="0" smtClean="0"/>
              <a:t>"&gt;</a:t>
            </a:r>
          </a:p>
          <a:p>
            <a:r>
              <a:rPr lang="en-US" sz="900" dirty="0" smtClean="0"/>
              <a:t>      &lt;name&gt;Photo&lt;/name&gt;</a:t>
            </a:r>
          </a:p>
          <a:p>
            <a:r>
              <a:rPr lang="en-US" sz="900" dirty="0" smtClean="0"/>
              <a:t>      &lt;</a:t>
            </a:r>
            <a:r>
              <a:rPr lang="en-US" sz="900" dirty="0" err="1" smtClean="0"/>
              <a:t>url</a:t>
            </a:r>
            <a:r>
              <a:rPr lang="en-US" sz="900" dirty="0" smtClean="0"/>
              <a:t>&gt;http://test.socialstandard.org/album/[a-zA-Z0-9]+/photo/[a-zA-Z0-9]+&lt;/url&gt;</a:t>
            </a:r>
          </a:p>
          <a:p>
            <a:r>
              <a:rPr lang="en-US" sz="900" dirty="0" smtClean="0"/>
              <a:t>    &lt;/</a:t>
            </a:r>
            <a:r>
              <a:rPr lang="en-US" sz="900" dirty="0" err="1" smtClean="0"/>
              <a:t>socialMediaWebsiteSection</a:t>
            </a:r>
            <a:r>
              <a:rPr lang="en-US" sz="900" dirty="0" smtClean="0"/>
              <a:t>&gt;</a:t>
            </a:r>
          </a:p>
          <a:p>
            <a:r>
              <a:rPr lang="en-US" sz="900" dirty="0" smtClean="0"/>
              <a:t>    &lt;</a:t>
            </a:r>
            <a:r>
              <a:rPr lang="en-US" sz="900" dirty="0" err="1" smtClean="0"/>
              <a:t>socialMediaWebsiteSection</a:t>
            </a:r>
            <a:r>
              <a:rPr lang="en-US" sz="900" dirty="0" smtClean="0"/>
              <a:t> type="</a:t>
            </a:r>
            <a:r>
              <a:rPr lang="en-US" sz="900" dirty="0" err="1" smtClean="0"/>
              <a:t>SocialMediaWebsiteSectionPeerStream</a:t>
            </a:r>
            <a:r>
              <a:rPr lang="en-US" sz="900" dirty="0" smtClean="0"/>
              <a:t>"&gt;</a:t>
            </a:r>
          </a:p>
          <a:p>
            <a:r>
              <a:rPr lang="en-US" sz="900" dirty="0" smtClean="0"/>
              <a:t>      &lt;name&gt;Peer Stream&lt;/name&gt;</a:t>
            </a:r>
          </a:p>
          <a:p>
            <a:r>
              <a:rPr lang="en-US" sz="900" dirty="0" smtClean="0"/>
              <a:t>      &lt;</a:t>
            </a:r>
            <a:r>
              <a:rPr lang="en-US" sz="900" dirty="0" err="1" smtClean="0"/>
              <a:t>url</a:t>
            </a:r>
            <a:r>
              <a:rPr lang="en-US" sz="900" dirty="0" smtClean="0"/>
              <a:t>&gt;http://test.socialstandard.org/&lt;/url&gt;</a:t>
            </a:r>
          </a:p>
          <a:p>
            <a:r>
              <a:rPr lang="en-US" sz="900" dirty="0" smtClean="0"/>
              <a:t>      &lt;preprocessor type="</a:t>
            </a:r>
            <a:r>
              <a:rPr lang="en-US" sz="900" dirty="0" err="1" smtClean="0"/>
              <a:t>SocialMediaScrollPreprocessor</a:t>
            </a:r>
            <a:r>
              <a:rPr lang="en-US" sz="900" dirty="0" smtClean="0"/>
              <a:t>"&gt;</a:t>
            </a:r>
          </a:p>
          <a:p>
            <a:r>
              <a:rPr lang="en-US" sz="900" dirty="0" smtClean="0"/>
              <a:t>        &lt;</a:t>
            </a:r>
            <a:r>
              <a:rPr lang="en-US" sz="900" dirty="0" err="1" smtClean="0"/>
              <a:t>timeBetweenFirings</a:t>
            </a:r>
            <a:r>
              <a:rPr lang="en-US" sz="900" dirty="0" smtClean="0"/>
              <a:t>&gt;0&lt;/</a:t>
            </a:r>
            <a:r>
              <a:rPr lang="en-US" sz="900" dirty="0" err="1" smtClean="0"/>
              <a:t>timeBetweenFirings</a:t>
            </a:r>
            <a:r>
              <a:rPr lang="en-US" sz="900" dirty="0" smtClean="0"/>
              <a:t>&gt;</a:t>
            </a:r>
          </a:p>
          <a:p>
            <a:r>
              <a:rPr lang="en-US" sz="900" dirty="0" smtClean="0"/>
              <a:t>        &lt;</a:t>
            </a:r>
            <a:r>
              <a:rPr lang="en-US" sz="900" dirty="0" err="1" smtClean="0"/>
              <a:t>maxFirings</a:t>
            </a:r>
            <a:r>
              <a:rPr lang="en-US" sz="900" dirty="0" smtClean="0"/>
              <a:t>&gt;0&lt;/</a:t>
            </a:r>
            <a:r>
              <a:rPr lang="en-US" sz="900" dirty="0" err="1" smtClean="0"/>
              <a:t>maxFirings</a:t>
            </a:r>
            <a:r>
              <a:rPr lang="en-US" sz="900" dirty="0" smtClean="0"/>
              <a:t>&gt;</a:t>
            </a:r>
          </a:p>
          <a:p>
            <a:r>
              <a:rPr lang="en-US" sz="900" dirty="0" smtClean="0"/>
              <a:t>        &lt;</a:t>
            </a:r>
            <a:r>
              <a:rPr lang="en-US" sz="900" dirty="0" err="1" smtClean="0"/>
              <a:t>conditionBeforeSubsequentFiring</a:t>
            </a:r>
            <a:r>
              <a:rPr lang="en-US" sz="900" dirty="0" smtClean="0"/>
              <a:t>&gt;?&lt;/</a:t>
            </a:r>
            <a:r>
              <a:rPr lang="en-US" sz="900" dirty="0" err="1" smtClean="0"/>
              <a:t>conditionBeforeSubsequentFiring</a:t>
            </a:r>
            <a:r>
              <a:rPr lang="en-US" sz="900" dirty="0" smtClean="0"/>
              <a:t>&gt;</a:t>
            </a:r>
          </a:p>
          <a:p>
            <a:r>
              <a:rPr lang="en-US" sz="900" dirty="0" smtClean="0"/>
              <a:t>      &lt;/preprocessor&gt;</a:t>
            </a:r>
          </a:p>
          <a:p>
            <a:r>
              <a:rPr lang="en-US" sz="900" dirty="0" smtClean="0"/>
              <a:t>    &lt;/</a:t>
            </a:r>
            <a:r>
              <a:rPr lang="en-US" sz="900" dirty="0" err="1" smtClean="0"/>
              <a:t>socialMediaWebsiteSection</a:t>
            </a:r>
            <a:r>
              <a:rPr lang="en-US" sz="900" dirty="0" smtClean="0"/>
              <a:t>&gt;</a:t>
            </a:r>
          </a:p>
          <a:p>
            <a:r>
              <a:rPr lang="en-US" sz="900" dirty="0" smtClean="0"/>
              <a:t>  &lt;/sections&gt;</a:t>
            </a:r>
          </a:p>
          <a:p>
            <a:r>
              <a:rPr lang="en-US" sz="900" dirty="0" smtClean="0"/>
              <a:t>&lt;/</a:t>
            </a:r>
            <a:r>
              <a:rPr lang="en-US" sz="900" dirty="0" err="1" smtClean="0"/>
              <a:t>socialMediaWebsite</a:t>
            </a:r>
            <a:r>
              <a:rPr lang="en-US" sz="900" dirty="0" smtClean="0"/>
              <a:t>&gt;</a:t>
            </a:r>
            <a:endParaRPr lang="en-US" sz="900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600200" y="2362200"/>
            <a:ext cx="2819400" cy="4495800"/>
          </a:xfrm>
          <a:prstGeom prst="straightConnector1">
            <a:avLst/>
          </a:prstGeom>
          <a:ln w="57150">
            <a:solidFill>
              <a:srgbClr val="FFFF00"/>
            </a:solidFill>
            <a:prstDash val="solid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981200" y="2514600"/>
            <a:ext cx="2743200" cy="76200"/>
          </a:xfrm>
          <a:prstGeom prst="straightConnector1">
            <a:avLst/>
          </a:prstGeom>
          <a:ln w="57150">
            <a:solidFill>
              <a:srgbClr val="FF0000"/>
            </a:solidFill>
            <a:prstDash val="solid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2057400" y="2667000"/>
            <a:ext cx="2743200" cy="1066800"/>
          </a:xfrm>
          <a:prstGeom prst="straightConnector1">
            <a:avLst/>
          </a:prstGeom>
          <a:ln w="57150">
            <a:solidFill>
              <a:srgbClr val="0070C0"/>
            </a:solidFill>
            <a:prstDash val="solid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-304800" y="274638"/>
            <a:ext cx="9906000" cy="1143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/>
          <a:p>
            <a:pPr lvl="0" algn="ctr">
              <a:spcBef>
                <a:spcPct val="0"/>
              </a:spcBef>
            </a:pPr>
            <a:r>
              <a:rPr lang="en-US" sz="4000" dirty="0" smtClean="0"/>
              <a:t>Evaluation 1: Tool Adaptability</a:t>
            </a:r>
            <a:br>
              <a:rPr lang="en-US" sz="4000" dirty="0" smtClean="0"/>
            </a:br>
            <a:r>
              <a:rPr lang="en-US" sz="2700" dirty="0" smtClean="0"/>
              <a:t>Step 2: Define Site Remove Spec</a:t>
            </a: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Utilize existing capture</a:t>
            </a:r>
            <a:br>
              <a:rPr lang="en-US" sz="3000" dirty="0" smtClean="0"/>
            </a:br>
            <a:r>
              <a:rPr lang="en-US" sz="3000" dirty="0" smtClean="0"/>
              <a:t>mechanisms</a:t>
            </a:r>
          </a:p>
          <a:p>
            <a:r>
              <a:rPr lang="en-US" sz="3000" dirty="0" smtClean="0"/>
              <a:t>Exploit guaranteed</a:t>
            </a:r>
            <a:br>
              <a:rPr lang="en-US" sz="3000" dirty="0" smtClean="0"/>
            </a:br>
            <a:r>
              <a:rPr lang="en-US" sz="3000" dirty="0" smtClean="0"/>
              <a:t>attributes (e.g., host)</a:t>
            </a:r>
          </a:p>
          <a:p>
            <a:r>
              <a:rPr lang="en-US" sz="3000" dirty="0" smtClean="0"/>
              <a:t>Make code general</a:t>
            </a:r>
            <a:br>
              <a:rPr lang="en-US" sz="3000" dirty="0" smtClean="0"/>
            </a:br>
            <a:r>
              <a:rPr lang="en-US" sz="3000" dirty="0" smtClean="0"/>
              <a:t>enough to be widely </a:t>
            </a:r>
            <a:br>
              <a:rPr lang="en-US" sz="3000" dirty="0" smtClean="0"/>
            </a:br>
            <a:r>
              <a:rPr lang="en-US" sz="3000" dirty="0" smtClean="0"/>
              <a:t>applicable to sections</a:t>
            </a:r>
            <a:endParaRPr lang="en-US" sz="3000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 smtClean="0"/>
              <a:t>8/3/2012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49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343400" y="1457265"/>
            <a:ext cx="5801588" cy="53245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getCurrentSiteSpec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: function(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step,urlIn,hostIn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){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switch(step){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case 0: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xhr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= new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XMLHttpRequest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siteSpec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= "",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uriOut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= "";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$.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ajax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({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urlIn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success: function(data){ 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host = "www.facebook.com"; //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hostIn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n/a here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parser = new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DOMParser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socialMediaWebsites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= $(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data.childNodes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[0]).children();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for(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=0;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&lt;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socialMediaWebsites.length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;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++){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smw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socialMediaWebsites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[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];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if($(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smw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).find("homepage").text().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indexOf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(host) != -1){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siteSpec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= $(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smw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).find("specification").text();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 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getCurrentSiteSpec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(1,siteSpec,host);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 } //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fi</a:t>
            </a:r>
            <a:endParaRPr lang="en-US" sz="10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} //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rof</a:t>
            </a:r>
            <a:endParaRPr lang="en-US" sz="10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}, error: function(){}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}); //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xaja</a:t>
            </a:r>
            <a:endParaRPr lang="en-US" sz="1000" dirty="0" smtClean="0">
              <a:latin typeface="Courier New" pitchFamily="49" charset="0"/>
              <a:cs typeface="Courier New" pitchFamily="49" charset="0"/>
            </a:endParaRP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break;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case 1: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$.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ajax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({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: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urlIn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success: function(data){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var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ls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=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window.content.localStorage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ls.setItem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("spec", (new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XMLSerializer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()).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serializeToString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(data));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archivefbBrowserOverlay.capture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sz="1000" dirty="0" err="1" smtClean="0">
                <a:latin typeface="Courier New" pitchFamily="49" charset="0"/>
                <a:cs typeface="Courier New" pitchFamily="49" charset="0"/>
              </a:rPr>
              <a:t>ls.getItem</a:t>
            </a:r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("spec"));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  }, error : function(){}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};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  break;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  } </a:t>
            </a:r>
          </a:p>
          <a:p>
            <a:r>
              <a:rPr lang="en-US" sz="1000" dirty="0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endParaRPr lang="en-US" sz="1000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-304800" y="274638"/>
            <a:ext cx="9906000" cy="1143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/>
          <a:p>
            <a:pPr lvl="0" algn="ctr">
              <a:spcBef>
                <a:spcPct val="0"/>
              </a:spcBef>
            </a:pPr>
            <a:r>
              <a:rPr lang="en-US" sz="4000" dirty="0" smtClean="0"/>
              <a:t>Evaluation 1: Tool Adaptability</a:t>
            </a:r>
            <a:br>
              <a:rPr lang="en-US" sz="4000" dirty="0" smtClean="0"/>
            </a:br>
            <a:r>
              <a:rPr lang="en-US" sz="2700" dirty="0" smtClean="0"/>
              <a:t>Step 3: Change AFB to preserve </a:t>
            </a:r>
            <a:r>
              <a:rPr lang="en-US" sz="2700" dirty="0" smtClean="0"/>
              <a:t>synthetic </a:t>
            </a:r>
            <a:r>
              <a:rPr lang="en-US" sz="2700" dirty="0" smtClean="0"/>
              <a:t>site</a:t>
            </a: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Problems: </a:t>
            </a:r>
            <a:br>
              <a:rPr lang="en-US" dirty="0" smtClean="0"/>
            </a:br>
            <a:r>
              <a:rPr lang="en-US" sz="2700" dirty="0" smtClean="0"/>
              <a:t>Complete Lack of Preservation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524001"/>
            <a:ext cx="4674511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0" y="1524000"/>
            <a:ext cx="4889655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Simulate simply through </a:t>
            </a:r>
            <a:r>
              <a:rPr lang="en-US" dirty="0" err="1" smtClean="0"/>
              <a:t>mod_rewrite</a:t>
            </a:r>
            <a:endParaRPr lang="en-US" dirty="0" smtClean="0"/>
          </a:p>
          <a:p>
            <a:r>
              <a:rPr lang="en-US" dirty="0" smtClean="0"/>
              <a:t>Previously:</a:t>
            </a: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Updated:</a:t>
            </a:r>
          </a:p>
          <a:p>
            <a:endParaRPr lang="en-US" dirty="0" smtClean="0"/>
          </a:p>
          <a:p>
            <a:r>
              <a:rPr lang="en-US" dirty="0" smtClean="0"/>
              <a:t>Disavow previous reference altogether to ensure 404</a:t>
            </a:r>
          </a:p>
          <a:p>
            <a:pPr>
              <a:buNone/>
            </a:pPr>
            <a:endParaRPr lang="en-US" dirty="0" smtClean="0">
              <a:latin typeface="Courier New" pitchFamily="49" charset="0"/>
              <a:cs typeface="Courier New" pitchFamily="49" charset="0"/>
            </a:endParaRPr>
          </a:p>
          <a:p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50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33400" y="3886200"/>
            <a:ext cx="8153400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rgbClr val="00FF00"/>
                </a:solidFill>
                <a:latin typeface="Courier New" pitchFamily="49" charset="0"/>
                <a:cs typeface="Courier New" pitchFamily="49" charset="0"/>
              </a:rPr>
              <a:t>RewriteRule</a:t>
            </a:r>
            <a:r>
              <a:rPr lang="en-US" sz="2000" dirty="0" smtClean="0">
                <a:solidFill>
                  <a:srgbClr val="00FF00"/>
                </a:solidFill>
                <a:latin typeface="Courier New" pitchFamily="49" charset="0"/>
                <a:cs typeface="Courier New" pitchFamily="49" charset="0"/>
              </a:rPr>
              <a:t> ^</a:t>
            </a:r>
            <a:r>
              <a:rPr lang="en-US" sz="2000" dirty="0" err="1" smtClean="0">
                <a:solidFill>
                  <a:srgbClr val="00FF00"/>
                </a:solidFill>
                <a:latin typeface="Courier New" pitchFamily="49" charset="0"/>
                <a:cs typeface="Courier New" pitchFamily="49" charset="0"/>
              </a:rPr>
              <a:t>myfeed</a:t>
            </a:r>
            <a:r>
              <a:rPr lang="en-US" sz="2000" dirty="0" smtClean="0">
                <a:solidFill>
                  <a:srgbClr val="00FF00"/>
                </a:solidFill>
                <a:latin typeface="Courier New" pitchFamily="49" charset="0"/>
                <a:cs typeface="Courier New" pitchFamily="49" charset="0"/>
              </a:rPr>
              <a:t>$   </a:t>
            </a:r>
            <a:br>
              <a:rPr lang="en-US" sz="2000" dirty="0" smtClean="0">
                <a:solidFill>
                  <a:srgbClr val="00FF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solidFill>
                  <a:srgbClr val="00FF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dirty="0" err="1" smtClean="0">
                <a:solidFill>
                  <a:srgbClr val="00FF00"/>
                </a:solidFill>
                <a:latin typeface="Courier New" pitchFamily="49" charset="0"/>
                <a:cs typeface="Courier New" pitchFamily="49" charset="0"/>
              </a:rPr>
              <a:t>index.php?section</a:t>
            </a:r>
            <a:r>
              <a:rPr lang="en-US" sz="2000" dirty="0" smtClean="0">
                <a:solidFill>
                  <a:srgbClr val="00FF00"/>
                </a:solidFill>
                <a:latin typeface="Courier New" pitchFamily="49" charset="0"/>
                <a:cs typeface="Courier New" pitchFamily="49" charset="0"/>
              </a:rPr>
              <a:t>=personal [NC]</a:t>
            </a:r>
            <a:endParaRPr lang="en-US" sz="2000" dirty="0">
              <a:solidFill>
                <a:srgbClr val="00FF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3400" y="2674203"/>
            <a:ext cx="8153400" cy="70788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 err="1" smtClean="0">
                <a:solidFill>
                  <a:srgbClr val="00FF00"/>
                </a:solidFill>
                <a:latin typeface="Courier New" pitchFamily="49" charset="0"/>
                <a:cs typeface="Courier New" pitchFamily="49" charset="0"/>
              </a:rPr>
              <a:t>RewriteRule</a:t>
            </a:r>
            <a:r>
              <a:rPr lang="en-US" sz="2000" dirty="0" smtClean="0">
                <a:solidFill>
                  <a:srgbClr val="00FF00"/>
                </a:solidFill>
                <a:latin typeface="Courier New" pitchFamily="49" charset="0"/>
                <a:cs typeface="Courier New" pitchFamily="49" charset="0"/>
              </a:rPr>
              <a:t> ^personal$ </a:t>
            </a:r>
            <a:br>
              <a:rPr lang="en-US" sz="2000" dirty="0" smtClean="0">
                <a:solidFill>
                  <a:srgbClr val="00FF00"/>
                </a:solidFill>
                <a:latin typeface="Courier New" pitchFamily="49" charset="0"/>
                <a:cs typeface="Courier New" pitchFamily="49" charset="0"/>
              </a:rPr>
            </a:br>
            <a:r>
              <a:rPr lang="en-US" sz="2000" dirty="0" smtClean="0">
                <a:solidFill>
                  <a:srgbClr val="00FF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2000" dirty="0" err="1" smtClean="0">
                <a:solidFill>
                  <a:srgbClr val="00FF00"/>
                </a:solidFill>
                <a:latin typeface="Courier New" pitchFamily="49" charset="0"/>
                <a:cs typeface="Courier New" pitchFamily="49" charset="0"/>
              </a:rPr>
              <a:t>index.php?section</a:t>
            </a:r>
            <a:r>
              <a:rPr lang="en-US" sz="2000" dirty="0" smtClean="0">
                <a:solidFill>
                  <a:srgbClr val="00FF00"/>
                </a:solidFill>
                <a:latin typeface="Courier New" pitchFamily="49" charset="0"/>
                <a:cs typeface="Courier New" pitchFamily="49" charset="0"/>
              </a:rPr>
              <a:t>=personal [NC]</a:t>
            </a:r>
            <a:endParaRPr lang="en-US" sz="2000" dirty="0">
              <a:solidFill>
                <a:srgbClr val="00FF00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-304800" y="273268"/>
            <a:ext cx="9906000" cy="1143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/>
          <a:p>
            <a:pPr lvl="0" algn="ctr">
              <a:spcBef>
                <a:spcPct val="0"/>
              </a:spcBef>
            </a:pPr>
            <a:r>
              <a:rPr lang="en-US" sz="4000" dirty="0" smtClean="0"/>
              <a:t>Evaluation 1: Tool Adaptability</a:t>
            </a:r>
            <a:br>
              <a:rPr lang="en-US" sz="4000" dirty="0" smtClean="0"/>
            </a:br>
            <a:r>
              <a:rPr lang="en-US" sz="2400" dirty="0" smtClean="0"/>
              <a:t> </a:t>
            </a:r>
            <a:r>
              <a:rPr lang="en-US" sz="2700" dirty="0" smtClean="0"/>
              <a:t>Step 4: Change hierarchy of </a:t>
            </a:r>
            <a:r>
              <a:rPr lang="en-US" sz="2700" dirty="0" smtClean="0"/>
              <a:t>synthetic </a:t>
            </a:r>
            <a:r>
              <a:rPr lang="en-US" sz="2700" dirty="0" smtClean="0"/>
              <a:t>site</a:t>
            </a: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 archiving procedure again, note failing of procedure or content not captured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51</a:t>
            </a:fld>
            <a:endParaRPr lang="en-US"/>
          </a:p>
        </p:txBody>
      </p:sp>
      <p:pic>
        <p:nvPicPr>
          <p:cNvPr id="4098" name="Picture 2" descr="C:\Documents and Settings\Matthew\My Documents\My Dropbox\Thesis\afbtestsocialstandardbroke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2971800"/>
            <a:ext cx="8763000" cy="2457450"/>
          </a:xfrm>
          <a:prstGeom prst="rect">
            <a:avLst/>
          </a:prstGeom>
          <a:noFill/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-304800" y="273268"/>
            <a:ext cx="9906000" cy="1143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/>
          <a:p>
            <a:pPr lvl="0" algn="ctr">
              <a:spcBef>
                <a:spcPct val="0"/>
              </a:spcBef>
            </a:pPr>
            <a:r>
              <a:rPr lang="en-US" sz="4000" dirty="0" smtClean="0"/>
              <a:t>Evaluation 1: Tool Adaptability</a:t>
            </a:r>
            <a:br>
              <a:rPr lang="en-US" sz="4000" dirty="0" smtClean="0"/>
            </a:br>
            <a:r>
              <a:rPr lang="en-US" sz="2700" dirty="0" smtClean="0"/>
              <a:t> Step 5: Show AFB breaking</a:t>
            </a: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4648200" cy="4525963"/>
          </a:xfrm>
        </p:spPr>
        <p:txBody>
          <a:bodyPr>
            <a:normAutofit fontScale="47500" lnSpcReduction="20000"/>
          </a:bodyPr>
          <a:lstStyle/>
          <a:p>
            <a:pPr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&lt;?xml version="1.0" ?&gt;</a:t>
            </a:r>
          </a:p>
          <a:p>
            <a:pPr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&lt;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socialMediaWebsite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&gt;</a:t>
            </a:r>
          </a:p>
          <a:p>
            <a:pPr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 &lt;homepage&gt;http://test.socialstandard.org&lt;/homepage&gt;</a:t>
            </a:r>
          </a:p>
          <a:p>
            <a:pPr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 &lt;sections&gt;</a:t>
            </a:r>
          </a:p>
          <a:p>
            <a:pPr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   &lt;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socialMediaWebsiteSection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type="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SocialMediaWebsiteSectionPersonalStream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"&gt;</a:t>
            </a:r>
          </a:p>
          <a:p>
            <a:pPr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     &lt;name&gt;Personal Stream&lt;/name&gt;</a:t>
            </a:r>
          </a:p>
          <a:p>
            <a:pPr>
              <a:buNone/>
            </a:pPr>
            <a:r>
              <a:rPr lang="en-US" b="1" dirty="0" smtClean="0">
                <a:solidFill>
                  <a:srgbClr val="FF0000"/>
                </a:solidFill>
              </a:rPr>
              <a:t>      &lt;</a:t>
            </a:r>
            <a:r>
              <a:rPr lang="en-US" b="1" dirty="0" err="1" smtClean="0">
                <a:solidFill>
                  <a:srgbClr val="FF0000"/>
                </a:solidFill>
              </a:rPr>
              <a:t>url</a:t>
            </a:r>
            <a:r>
              <a:rPr lang="en-US" b="1" dirty="0" smtClean="0">
                <a:solidFill>
                  <a:srgbClr val="FF0000"/>
                </a:solidFill>
              </a:rPr>
              <a:t>&gt;http://test.socialstandard.org/personal&lt;/url&gt;</a:t>
            </a:r>
          </a:p>
          <a:p>
            <a:pPr>
              <a:buNone/>
            </a:pPr>
            <a:r>
              <a:rPr lang="en-US" dirty="0" smtClean="0"/>
              <a:t>     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&lt;preprocessor type="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SocialMediaScrollPreprocessor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"&gt;</a:t>
            </a:r>
          </a:p>
          <a:p>
            <a:pPr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       &lt;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timeBetweenFirings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&gt;0&lt;/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timeBetweenFirings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&gt;</a:t>
            </a:r>
          </a:p>
          <a:p>
            <a:pPr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       &lt;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maxFirings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&gt;0&lt;/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maxFirings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&gt;   &lt;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conditionBeforeSubsequentFiring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&gt;?&lt;/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conditionBeforeSubsequentFiring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&gt;</a:t>
            </a:r>
          </a:p>
          <a:p>
            <a:pPr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     &lt;/preprocessor&gt;</a:t>
            </a:r>
          </a:p>
          <a:p>
            <a:pPr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   &lt;/</a:t>
            </a:r>
            <a:r>
              <a:rPr lang="en-US" dirty="0" err="1" smtClean="0">
                <a:solidFill>
                  <a:schemeClr val="bg1">
                    <a:lumMod val="65000"/>
                  </a:schemeClr>
                </a:solidFill>
              </a:rPr>
              <a:t>socialMediaWebsiteSection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&gt;</a:t>
            </a:r>
          </a:p>
          <a:p>
            <a:pPr>
              <a:buNone/>
            </a:pP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    …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52</a:t>
            </a:fld>
            <a:endParaRPr lang="en-US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0" y="1600200"/>
            <a:ext cx="46482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&lt;?xml version="1.0" ?&gt;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socialMediaWebsite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&lt;homepage&gt;http://test.socialstandard.org&lt;/homepage&gt;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&lt;sections&gt;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&lt;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socialMediaWebsiteSection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type="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SocialMediaWebsiteSectionPersonalStream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"&gt;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&lt;name&gt;Personal Stream&lt;/name&gt;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&lt;</a:t>
            </a:r>
            <a:r>
              <a:rPr kumimoji="0" lang="en-US" sz="3200" b="1" i="0" u="none" strike="noStrike" kern="1200" cap="none" spc="0" normalizeH="0" baseline="0" noProof="0" dirty="0" err="1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url</a:t>
            </a:r>
            <a:r>
              <a:rPr kumimoji="0" 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&gt;http://test.socialstandard.org/myfeed&lt;/url&gt;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     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&lt;preprocessor type="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SocialMediaScrollPreprocessor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"&gt;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&lt;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timeBetweenFirings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&gt;0&lt;/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timeBetweenFirings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  &lt;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maxFirings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&gt;0&lt;/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maxFirings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   &lt;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conditionBeforeSubsequentFiring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&gt;?&lt;/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conditionBeforeSubsequentFiring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  &lt;/preprocessor&gt;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&lt;/</a:t>
            </a:r>
            <a:r>
              <a:rPr kumimoji="0" lang="en-US" sz="32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socialMediaWebsiteSection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&gt;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65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   …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419600" y="3276600"/>
            <a:ext cx="457200" cy="0"/>
          </a:xfrm>
          <a:prstGeom prst="straightConnector1">
            <a:avLst/>
          </a:prstGeom>
          <a:ln w="38100">
            <a:solidFill>
              <a:schemeClr val="tx1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-304800" y="275898"/>
            <a:ext cx="9906000" cy="1143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/>
          <a:p>
            <a:pPr lvl="0" algn="ctr">
              <a:spcBef>
                <a:spcPct val="0"/>
              </a:spcBef>
            </a:pPr>
            <a:r>
              <a:rPr lang="en-US" sz="4000" dirty="0" smtClean="0"/>
              <a:t>Evaluation 1: Tool Adaptability</a:t>
            </a:r>
            <a:br>
              <a:rPr lang="en-US" sz="4000" dirty="0" smtClean="0"/>
            </a:br>
            <a:r>
              <a:rPr lang="en-US" sz="2700" dirty="0" smtClean="0"/>
              <a:t> Step 6: Change </a:t>
            </a:r>
            <a:r>
              <a:rPr lang="en-US" sz="2700" dirty="0" smtClean="0"/>
              <a:t>synthetic </a:t>
            </a:r>
            <a:r>
              <a:rPr lang="en-US" sz="2700" dirty="0" smtClean="0"/>
              <a:t>site spec</a:t>
            </a:r>
            <a:endParaRPr kumimoji="0" lang="en-US" sz="27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3" descr="C:\Documents and Settings\Matthew\My Documents\My Dropbox\Thesis\afbBaseArchiv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79168" y="1600200"/>
            <a:ext cx="4560032" cy="3943668"/>
          </a:xfrm>
          <a:prstGeom prst="rect">
            <a:avLst/>
          </a:prstGeom>
          <a:noFill/>
        </p:spPr>
      </p:pic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457200" y="1600200"/>
            <a:ext cx="3886200" cy="4525963"/>
          </a:xfrm>
        </p:spPr>
        <p:txBody>
          <a:bodyPr/>
          <a:lstStyle/>
          <a:p>
            <a:r>
              <a:rPr lang="en-US" dirty="0" smtClean="0"/>
              <a:t>Execute archiving </a:t>
            </a:r>
            <a:br>
              <a:rPr lang="en-US" dirty="0" smtClean="0"/>
            </a:br>
            <a:r>
              <a:rPr lang="en-US" dirty="0" smtClean="0"/>
              <a:t>procedure of tool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w/o modifying code</a:t>
            </a:r>
          </a:p>
          <a:p>
            <a:r>
              <a:rPr lang="en-US" dirty="0" smtClean="0"/>
              <a:t>Show that result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matches step 1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53</a:t>
            </a:fld>
            <a:endParaRPr lang="en-US"/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304800" y="275898"/>
            <a:ext cx="9906000" cy="1143000"/>
          </a:xfrm>
          <a:prstGeom prst="rect">
            <a:avLst/>
          </a:prstGeom>
          <a:solidFill>
            <a:schemeClr val="bg1"/>
          </a:solidFill>
          <a:ln w="38100">
            <a:solidFill>
              <a:schemeClr val="tx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 fontScale="97500"/>
          </a:bodyPr>
          <a:lstStyle/>
          <a:p>
            <a:pPr lvl="0" algn="ctr">
              <a:spcBef>
                <a:spcPct val="0"/>
              </a:spcBef>
            </a:pPr>
            <a:r>
              <a:rPr lang="en-US" sz="4000" dirty="0" smtClean="0"/>
              <a:t>Evaluation 1: Tool Adaptability</a:t>
            </a:r>
            <a:br>
              <a:rPr lang="en-US" sz="4000" dirty="0" smtClean="0"/>
            </a:br>
            <a:r>
              <a:rPr lang="en-US" sz="2700" dirty="0" smtClean="0"/>
              <a:t> Step 7: Show AFB functionality restored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Evaluation 2: Preservation of </a:t>
            </a:r>
            <a:br>
              <a:rPr lang="en-US" dirty="0" smtClean="0"/>
            </a:br>
            <a:r>
              <a:rPr lang="en-US" sz="2900" dirty="0" smtClean="0"/>
              <a:t>Content Behind Authentication</a:t>
            </a:r>
            <a:endParaRPr lang="en-US" sz="2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tool (WARCreate) to store to </a:t>
            </a:r>
            <a:br>
              <a:rPr lang="en-US" dirty="0" smtClean="0"/>
            </a:br>
            <a:r>
              <a:rPr lang="en-US" dirty="0" smtClean="0"/>
              <a:t>WARC format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Setup easy-to-use Replay system </a:t>
            </a:r>
            <a:br>
              <a:rPr lang="en-US" dirty="0" smtClean="0"/>
            </a:br>
            <a:r>
              <a:rPr lang="en-US" dirty="0" smtClean="0"/>
              <a:t>(local </a:t>
            </a:r>
            <a:r>
              <a:rPr lang="en-US" dirty="0" err="1" smtClean="0"/>
              <a:t>wayback</a:t>
            </a:r>
            <a:r>
              <a:rPr lang="en-US" dirty="0" smtClean="0"/>
              <a:t>)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Execute Tool’s Archiving Procedure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Verify </a:t>
            </a:r>
            <a:r>
              <a:rPr lang="en-US" dirty="0" err="1" smtClean="0"/>
              <a:t>replayability</a:t>
            </a:r>
            <a:r>
              <a:rPr lang="en-US" dirty="0" smtClean="0"/>
              <a:t> in </a:t>
            </a:r>
            <a:r>
              <a:rPr lang="en-US" dirty="0" err="1" smtClean="0"/>
              <a:t>wayback</a:t>
            </a:r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54</a:t>
            </a:fld>
            <a:endParaRPr lang="en-US"/>
          </a:p>
        </p:txBody>
      </p:sp>
      <p:pic>
        <p:nvPicPr>
          <p:cNvPr id="4" name="Picture 2" descr="C:\Documents and Settings\Matthew\My Documents\Downloads\wc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72400" y="1447800"/>
            <a:ext cx="1219200" cy="1219200"/>
          </a:xfrm>
          <a:prstGeom prst="rect">
            <a:avLst/>
          </a:prstGeom>
          <a:noFill/>
        </p:spPr>
      </p:pic>
      <p:pic>
        <p:nvPicPr>
          <p:cNvPr id="7170" name="Picture 2" descr="C:\Documents and Settings\Matthew\My Documents\My Dropbox\Conferences\DigitalPreservation 2012\wayback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81800" y="2667000"/>
            <a:ext cx="1270000" cy="673100"/>
          </a:xfrm>
          <a:prstGeom prst="rect">
            <a:avLst/>
          </a:prstGeom>
          <a:noFill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10400" y="3784600"/>
            <a:ext cx="2133600" cy="71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705600" y="4419600"/>
            <a:ext cx="1995779" cy="16001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Existing Tools’ Shortcoming:</a:t>
            </a:r>
            <a:br>
              <a:rPr lang="en-US" dirty="0" smtClean="0"/>
            </a:br>
            <a:r>
              <a:rPr lang="en-US" sz="2900" dirty="0" smtClean="0"/>
              <a:t>Facebook Data Dump</a:t>
            </a:r>
            <a:endParaRPr lang="en-US" sz="2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810000" cy="4525963"/>
          </a:xfrm>
        </p:spPr>
        <p:txBody>
          <a:bodyPr/>
          <a:lstStyle/>
          <a:p>
            <a:r>
              <a:rPr lang="en-US" dirty="0" smtClean="0"/>
              <a:t>Lose </a:t>
            </a:r>
            <a:r>
              <a:rPr lang="en-US" dirty="0" smtClean="0"/>
              <a:t>look &amp; feel</a:t>
            </a:r>
            <a:endParaRPr lang="en-US" dirty="0" smtClean="0"/>
          </a:p>
          <a:p>
            <a:r>
              <a:rPr lang="en-US" dirty="0" smtClean="0"/>
              <a:t>FB decides what is preserved</a:t>
            </a:r>
          </a:p>
          <a:p>
            <a:r>
              <a:rPr lang="en-US" dirty="0" smtClean="0"/>
              <a:t>Unreliable (requests not always answered)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55</a:t>
            </a:fld>
            <a:endParaRPr lang="en-US"/>
          </a:p>
        </p:txBody>
      </p:sp>
      <p:pic>
        <p:nvPicPr>
          <p:cNvPr id="1026" name="Picture 2" descr="C:\Documents and Settings\Matthew\My Documents\My Dropbox\Thesis\johnconnerdump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1676400"/>
            <a:ext cx="4764768" cy="3335338"/>
          </a:xfrm>
          <a:prstGeom prst="rect">
            <a:avLst/>
          </a:prstGeom>
          <a:noFill/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24400" y="1676400"/>
            <a:ext cx="4086597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Existing Tools’ Shortcoming:</a:t>
            </a:r>
            <a:br>
              <a:rPr lang="en-US" dirty="0" smtClean="0"/>
            </a:br>
            <a:r>
              <a:rPr lang="en-US" sz="2900" dirty="0" smtClean="0"/>
              <a:t>“Save Webpage As”</a:t>
            </a:r>
            <a:endParaRPr lang="en-US" sz="2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Metadata is Lost</a:t>
            </a:r>
          </a:p>
          <a:p>
            <a:r>
              <a:rPr lang="en-US" dirty="0" smtClean="0"/>
              <a:t>Archive is not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Self-Contained</a:t>
            </a:r>
            <a:endParaRPr lang="en-US" dirty="0" smtClean="0"/>
          </a:p>
          <a:p>
            <a:r>
              <a:rPr lang="en-US" dirty="0" smtClean="0"/>
              <a:t>Archive is not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interoperable </a:t>
            </a:r>
            <a:r>
              <a:rPr lang="en-US" dirty="0" smtClean="0"/>
              <a:t>with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Archive </a:t>
            </a:r>
            <a:r>
              <a:rPr lang="en-US" dirty="0" smtClean="0"/>
              <a:t>Replay Systems (e.g. </a:t>
            </a:r>
            <a:r>
              <a:rPr lang="en-US" dirty="0" err="1" smtClean="0"/>
              <a:t>wayback</a:t>
            </a:r>
            <a:r>
              <a:rPr lang="en-US" dirty="0" smtClean="0"/>
              <a:t>)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56</a:t>
            </a:fld>
            <a:endParaRPr lang="en-US"/>
          </a:p>
        </p:txBody>
      </p:sp>
      <p:pic>
        <p:nvPicPr>
          <p:cNvPr id="3379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696064" y="1600200"/>
            <a:ext cx="3984386" cy="274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Existing Tools’ Shortcoming:</a:t>
            </a:r>
            <a:br>
              <a:rPr lang="en-US" dirty="0" smtClean="0"/>
            </a:br>
            <a:r>
              <a:rPr lang="en-US" sz="2900" dirty="0" err="1" smtClean="0"/>
              <a:t>warc</a:t>
            </a:r>
            <a:r>
              <a:rPr lang="en-US" sz="2900" dirty="0" smtClean="0"/>
              <a:t>-tools</a:t>
            </a:r>
            <a:endParaRPr lang="en-US" sz="2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305800" cy="4525963"/>
          </a:xfrm>
        </p:spPr>
        <p:txBody>
          <a:bodyPr/>
          <a:lstStyle/>
          <a:p>
            <a:r>
              <a:rPr lang="en-US" dirty="0" smtClean="0"/>
              <a:t>No archive creation facility</a:t>
            </a:r>
          </a:p>
          <a:p>
            <a:r>
              <a:rPr lang="en-US" dirty="0" smtClean="0"/>
              <a:t>Relies on incomplete WARC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spec (</a:t>
            </a:r>
            <a:r>
              <a:rPr lang="en-US" dirty="0" smtClean="0"/>
              <a:t>like WARCreate</a:t>
            </a:r>
            <a:r>
              <a:rPr lang="en-US" dirty="0" smtClean="0"/>
              <a:t>)</a:t>
            </a:r>
          </a:p>
          <a:p>
            <a:r>
              <a:rPr lang="en-US" dirty="0" smtClean="0"/>
              <a:t>Only command-line access: </a:t>
            </a:r>
            <a:br>
              <a:rPr lang="en-US" dirty="0" smtClean="0"/>
            </a:br>
            <a:r>
              <a:rPr lang="en-US" dirty="0" smtClean="0"/>
              <a:t>suitable for </a:t>
            </a:r>
            <a:r>
              <a:rPr lang="en-US" dirty="0" err="1" smtClean="0"/>
              <a:t>sysadmins</a:t>
            </a:r>
            <a:r>
              <a:rPr lang="en-US" dirty="0" smtClean="0"/>
              <a:t> and </a:t>
            </a:r>
            <a:br>
              <a:rPr lang="en-US" dirty="0" smtClean="0"/>
            </a:br>
            <a:r>
              <a:rPr lang="en-US" dirty="0" smtClean="0"/>
              <a:t>power users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57</a:t>
            </a:fld>
            <a:endParaRPr lang="en-US"/>
          </a:p>
        </p:txBody>
      </p:sp>
      <p:pic>
        <p:nvPicPr>
          <p:cNvPr id="23553" name="Picture 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0" y="4343400"/>
            <a:ext cx="1651000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69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86400" y="1676400"/>
            <a:ext cx="4450044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3" descr="C:\Documents and Settings\Matthew\My Documents\My Dropbox\Thesis\wgetNoAuth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0" y="1600200"/>
            <a:ext cx="5243870" cy="3809999"/>
          </a:xfrm>
          <a:prstGeom prst="rect">
            <a:avLst/>
          </a:prstGeom>
          <a:noFill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Existing Tools’ Shortcoming:</a:t>
            </a:r>
            <a:br>
              <a:rPr lang="en-US" dirty="0" smtClean="0"/>
            </a:br>
            <a:r>
              <a:rPr lang="en-US" sz="2900" dirty="0" err="1" smtClean="0"/>
              <a:t>wget</a:t>
            </a:r>
            <a:r>
              <a:rPr lang="en-US" sz="2900" dirty="0" smtClean="0"/>
              <a:t> &amp;</a:t>
            </a:r>
            <a:r>
              <a:rPr lang="en-US" sz="2900" dirty="0" err="1" smtClean="0"/>
              <a:t>wget-warc</a:t>
            </a:r>
            <a:endParaRPr lang="en-US" sz="2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600200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 content manipulation </a:t>
            </a:r>
          </a:p>
          <a:p>
            <a:r>
              <a:rPr lang="en-US" sz="2400" dirty="0" smtClean="0"/>
              <a:t>Require CLI interaction</a:t>
            </a:r>
          </a:p>
          <a:p>
            <a:pPr lvl="1"/>
            <a:r>
              <a:rPr lang="en-US" sz="2000" dirty="0" smtClean="0"/>
              <a:t>Issue for Ajax driven</a:t>
            </a:r>
            <a:br>
              <a:rPr lang="en-US" sz="2000" dirty="0" smtClean="0"/>
            </a:br>
            <a:r>
              <a:rPr lang="en-US" sz="2000" dirty="0" smtClean="0"/>
              <a:t>content (no JS support)</a:t>
            </a:r>
          </a:p>
          <a:p>
            <a:r>
              <a:rPr lang="en-US" sz="2400" dirty="0" err="1" smtClean="0"/>
              <a:t>wget-warc</a:t>
            </a:r>
            <a:endParaRPr lang="en-US" sz="2400" dirty="0" smtClean="0"/>
          </a:p>
          <a:p>
            <a:pPr lvl="1"/>
            <a:r>
              <a:rPr lang="en-US" sz="2000" dirty="0" smtClean="0"/>
              <a:t>Ext. of </a:t>
            </a:r>
            <a:r>
              <a:rPr lang="en-US" sz="2000" dirty="0" err="1" smtClean="0"/>
              <a:t>wget</a:t>
            </a:r>
            <a:r>
              <a:rPr lang="en-US" sz="2000" dirty="0" smtClean="0"/>
              <a:t> w/ WARC I/O</a:t>
            </a:r>
          </a:p>
          <a:p>
            <a:r>
              <a:rPr lang="en-US" sz="2400" dirty="0" smtClean="0"/>
              <a:t>No look &amp; feel </a:t>
            </a:r>
            <a:br>
              <a:rPr lang="en-US" sz="2400" dirty="0" smtClean="0"/>
            </a:br>
            <a:r>
              <a:rPr lang="en-US" sz="2400" dirty="0" smtClean="0"/>
              <a:t>preservation</a:t>
            </a:r>
            <a:endParaRPr lang="en-US" sz="20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58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Existing Tools’ Shortcoming:</a:t>
            </a:r>
            <a:br>
              <a:rPr lang="en-US" dirty="0" smtClean="0"/>
            </a:br>
            <a:r>
              <a:rPr lang="en-US" sz="2900" dirty="0" smtClean="0"/>
              <a:t>Archive Facebook</a:t>
            </a:r>
            <a:endParaRPr lang="en-US" sz="2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Output is not compatible w/ Wayback</a:t>
            </a:r>
          </a:p>
          <a:p>
            <a:r>
              <a:rPr lang="en-US" dirty="0" smtClean="0"/>
              <a:t>Prone to breaking when FB hierarchy changed</a:t>
            </a:r>
          </a:p>
          <a:p>
            <a:r>
              <a:rPr lang="en-US" dirty="0" smtClean="0"/>
              <a:t>Limited to Firefox web browser</a:t>
            </a:r>
          </a:p>
          <a:p>
            <a:r>
              <a:rPr lang="en-US" dirty="0" smtClean="0"/>
              <a:t>Cannot escape browser sandbox for portable archives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59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State of the Art in</a:t>
            </a:r>
            <a:br>
              <a:rPr lang="en-US" dirty="0" smtClean="0"/>
            </a:br>
            <a:r>
              <a:rPr lang="en-US" dirty="0" smtClean="0"/>
              <a:t>Personal Web Archiving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Personal web archiving tools</a:t>
            </a:r>
          </a:p>
          <a:p>
            <a:pPr lvl="1"/>
            <a:r>
              <a:rPr lang="en-US" dirty="0" smtClean="0"/>
              <a:t>Break when target sites’ hierarchy changes</a:t>
            </a:r>
          </a:p>
          <a:p>
            <a:pPr lvl="1"/>
            <a:r>
              <a:rPr lang="en-US" dirty="0" smtClean="0"/>
              <a:t>Produce sub-optimal archives</a:t>
            </a:r>
          </a:p>
          <a:p>
            <a:r>
              <a:rPr lang="en-US" dirty="0" smtClean="0"/>
              <a:t>Some conventional web archiving practices not easily translatable to personal web archiving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6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Existing Tools’ Shortcoming:</a:t>
            </a:r>
            <a:br>
              <a:rPr lang="en-US" dirty="0" smtClean="0"/>
            </a:br>
            <a:r>
              <a:rPr lang="en-US" sz="2900" dirty="0" smtClean="0"/>
              <a:t>WARCreate</a:t>
            </a:r>
            <a:endParaRPr lang="en-US" sz="29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 built-in </a:t>
            </a:r>
            <a:r>
              <a:rPr lang="en-US" dirty="0" smtClean="0"/>
              <a:t>sequential</a:t>
            </a:r>
            <a:br>
              <a:rPr lang="en-US" dirty="0" smtClean="0"/>
            </a:br>
            <a:r>
              <a:rPr lang="en-US" dirty="0" smtClean="0"/>
              <a:t>archiving</a:t>
            </a:r>
            <a:endParaRPr lang="en-US" dirty="0" smtClean="0"/>
          </a:p>
          <a:p>
            <a:r>
              <a:rPr lang="en-US" dirty="0" smtClean="0"/>
              <a:t>Relies on subset of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WARC </a:t>
            </a:r>
            <a:r>
              <a:rPr lang="en-US" dirty="0" smtClean="0"/>
              <a:t>spec</a:t>
            </a:r>
          </a:p>
          <a:p>
            <a:r>
              <a:rPr lang="en-US" dirty="0" smtClean="0"/>
              <a:t>Limited to </a:t>
            </a:r>
            <a:r>
              <a:rPr lang="en-US" dirty="0" smtClean="0"/>
              <a:t>Chrome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60</a:t>
            </a:fld>
            <a:endParaRPr lang="en-US"/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1676400"/>
            <a:ext cx="4086597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Shortcoming of Spec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Relies on </a:t>
            </a:r>
            <a:r>
              <a:rPr lang="en-US" dirty="0" smtClean="0"/>
              <a:t>accessible </a:t>
            </a:r>
            <a:r>
              <a:rPr lang="en-US" dirty="0" smtClean="0"/>
              <a:t>URIs of </a:t>
            </a:r>
            <a:r>
              <a:rPr lang="en-US" dirty="0" smtClean="0"/>
              <a:t>sites’ sections</a:t>
            </a:r>
            <a:endParaRPr lang="en-US" dirty="0" smtClean="0"/>
          </a:p>
          <a:p>
            <a:pPr lvl="1"/>
            <a:r>
              <a:rPr lang="en-US" dirty="0" smtClean="0"/>
              <a:t>If base page content does not have a URI mapping, no reference exists to direct the browser</a:t>
            </a:r>
          </a:p>
          <a:p>
            <a:r>
              <a:rPr lang="en-US" dirty="0" smtClean="0"/>
              <a:t>Not comprehensive of </a:t>
            </a:r>
            <a:r>
              <a:rPr lang="en-US" dirty="0" smtClean="0"/>
              <a:t>Social Media </a:t>
            </a:r>
            <a:r>
              <a:rPr lang="en-US" dirty="0" smtClean="0"/>
              <a:t>sites</a:t>
            </a:r>
          </a:p>
          <a:p>
            <a:r>
              <a:rPr lang="en-US" dirty="0" smtClean="0"/>
              <a:t>Likely doesn’t account for some section types</a:t>
            </a:r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61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Expand spec website coverage</a:t>
            </a:r>
          </a:p>
          <a:p>
            <a:r>
              <a:rPr lang="en-US" dirty="0" smtClean="0"/>
              <a:t>Account for sites w/o </a:t>
            </a:r>
            <a:r>
              <a:rPr lang="en-US" dirty="0" smtClean="0"/>
              <a:t>clearly accessible URIs</a:t>
            </a:r>
            <a:endParaRPr lang="en-US" dirty="0" smtClean="0"/>
          </a:p>
          <a:p>
            <a:r>
              <a:rPr lang="en-US" dirty="0" smtClean="0"/>
              <a:t>WARCreate to </a:t>
            </a:r>
            <a:r>
              <a:rPr lang="en-US" dirty="0" smtClean="0"/>
              <a:t>implement whole official </a:t>
            </a:r>
            <a:r>
              <a:rPr lang="en-US" dirty="0" smtClean="0"/>
              <a:t>WARC standard</a:t>
            </a:r>
          </a:p>
          <a:p>
            <a:r>
              <a:rPr lang="en-US" dirty="0" smtClean="0"/>
              <a:t>Other </a:t>
            </a:r>
            <a:r>
              <a:rPr lang="en-US" i="1" dirty="0" err="1" smtClean="0"/>
              <a:t>SocialMediaWebsitePreprocessor</a:t>
            </a:r>
            <a:r>
              <a:rPr lang="en-US" dirty="0" smtClean="0"/>
              <a:t> types</a:t>
            </a:r>
          </a:p>
          <a:p>
            <a:r>
              <a:rPr lang="en-US" dirty="0" smtClean="0"/>
              <a:t>Address perspective issues</a:t>
            </a:r>
          </a:p>
          <a:p>
            <a:pPr lvl="1"/>
            <a:r>
              <a:rPr lang="en-US" dirty="0" smtClean="0"/>
              <a:t>Personalization/Auth, </a:t>
            </a:r>
            <a:r>
              <a:rPr lang="en-US" dirty="0" smtClean="0"/>
              <a:t>context, archive </a:t>
            </a:r>
            <a:r>
              <a:rPr lang="en-US" dirty="0" smtClean="0"/>
              <a:t>vs. backup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62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Highlight </a:t>
            </a:r>
            <a:r>
              <a:rPr lang="en-US" dirty="0" smtClean="0"/>
              <a:t>Personal Web Archiving </a:t>
            </a:r>
            <a:r>
              <a:rPr lang="en-US" dirty="0" smtClean="0"/>
              <a:t>difficulties </a:t>
            </a:r>
            <a:endParaRPr lang="en-US" dirty="0" smtClean="0"/>
          </a:p>
          <a:p>
            <a:pPr marL="971550" lvl="1" indent="-514350"/>
            <a:r>
              <a:rPr lang="en-US" dirty="0" smtClean="0"/>
              <a:t>ways </a:t>
            </a:r>
            <a:r>
              <a:rPr lang="en-US" dirty="0" smtClean="0"/>
              <a:t>they can be addressed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Provide remote spec for PWA tools to use to be more robust to sites’ hierarchy changes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Create tool (WARCreate) </a:t>
            </a:r>
            <a:endParaRPr lang="en-US" dirty="0" smtClean="0"/>
          </a:p>
          <a:p>
            <a:pPr marL="914400" lvl="1" indent="-514350"/>
            <a:r>
              <a:rPr lang="en-US" dirty="0" smtClean="0"/>
              <a:t>allows </a:t>
            </a:r>
            <a:r>
              <a:rPr lang="en-US" dirty="0" smtClean="0"/>
              <a:t>content behind auth to be preserved to standard format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Leverage client-side server to exec scripts in support of personal web </a:t>
            </a:r>
            <a:r>
              <a:rPr lang="en-US" dirty="0" smtClean="0"/>
              <a:t>preservation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Establish section commonality between social media websites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63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Personal web archiving has unique </a:t>
            </a:r>
            <a:r>
              <a:rPr lang="en-US" dirty="0" smtClean="0"/>
              <a:t>problems </a:t>
            </a:r>
            <a:r>
              <a:rPr lang="en-US" dirty="0" smtClean="0"/>
              <a:t>not </a:t>
            </a:r>
            <a:r>
              <a:rPr lang="en-US" dirty="0" smtClean="0"/>
              <a:t>exhibited in conventional web archiving</a:t>
            </a:r>
          </a:p>
          <a:p>
            <a:r>
              <a:rPr lang="en-US" dirty="0" smtClean="0"/>
              <a:t>Tools become </a:t>
            </a:r>
            <a:r>
              <a:rPr lang="en-US" dirty="0" smtClean="0"/>
              <a:t>more adaptive by utilizing proposed spec</a:t>
            </a:r>
          </a:p>
          <a:p>
            <a:r>
              <a:rPr lang="en-US" dirty="0" smtClean="0"/>
              <a:t>B</a:t>
            </a:r>
            <a:r>
              <a:rPr lang="en-US" dirty="0" smtClean="0"/>
              <a:t>rowsers </a:t>
            </a:r>
            <a:r>
              <a:rPr lang="en-US" dirty="0" smtClean="0"/>
              <a:t>can be used as medium for preservation of </a:t>
            </a:r>
            <a:r>
              <a:rPr lang="en-US" dirty="0" smtClean="0"/>
              <a:t>p</a:t>
            </a:r>
            <a:r>
              <a:rPr lang="en-US" dirty="0" smtClean="0"/>
              <a:t>ersonal web </a:t>
            </a:r>
            <a:r>
              <a:rPr lang="en-US" dirty="0" smtClean="0"/>
              <a:t>content</a:t>
            </a:r>
          </a:p>
          <a:p>
            <a:r>
              <a:rPr lang="en-US" dirty="0" smtClean="0"/>
              <a:t>With little work, server technologies can help to ease the task of </a:t>
            </a:r>
            <a:r>
              <a:rPr lang="en-US" dirty="0" smtClean="0"/>
              <a:t>p</a:t>
            </a:r>
            <a:r>
              <a:rPr lang="en-US" dirty="0" smtClean="0"/>
              <a:t>ersonal </a:t>
            </a:r>
            <a:r>
              <a:rPr lang="en-US" dirty="0" smtClean="0"/>
              <a:t>w</a:t>
            </a:r>
            <a:r>
              <a:rPr lang="en-US" dirty="0" smtClean="0"/>
              <a:t>eb archiving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64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WARCreate-Related Presentations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3962401"/>
            <a:ext cx="8915400" cy="12192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r>
              <a:rPr lang="en-US" sz="1200" b="1" dirty="0" smtClean="0"/>
              <a:t>Mat Kelly</a:t>
            </a:r>
            <a:r>
              <a:rPr lang="en-US" sz="1200" dirty="0" smtClean="0"/>
              <a:t> (Old Dominion University, Norfolk, VA), Michele C. Weigle (Old Dominion University, Norfolk, VA), Michael Nelson (Old Dominion University, Norfolk, VA). "WARCreate - Create Wayback-Consumable WARC Files from Any Webpage," Digital Preservation 2012, Tools Demo Session: Web Archiving; 2012 Jul 25; Washington, DC</a:t>
            </a:r>
            <a:r>
              <a:rPr lang="en-US" sz="1200" dirty="0" smtClean="0"/>
              <a:t>.</a:t>
            </a:r>
            <a:endParaRPr lang="en-US" sz="1200" dirty="0" smtClean="0"/>
          </a:p>
          <a:p>
            <a:pPr>
              <a:buNone/>
            </a:pPr>
            <a:r>
              <a:rPr lang="en-US" sz="1200" b="1" dirty="0" smtClean="0"/>
              <a:t>Mat Kelly</a:t>
            </a:r>
            <a:r>
              <a:rPr lang="en-US" sz="1200" dirty="0" smtClean="0"/>
              <a:t> (Old Dominion University, Norfolk, VA) and Michele C. Weigle (Old Dominion University, Norfolk, VA), "WARCreate - Create Wayback-Consumable WARC Files from Any Webpage (demo)," In Proceedings of the ACM/IEEE Joint Conference on Digital Libraries (JCDL). Washington, DC, June 2012 </a:t>
            </a:r>
          </a:p>
          <a:p>
            <a:pPr>
              <a:buNone/>
            </a:pPr>
            <a:endParaRPr lang="en-US" sz="1800" i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33218" y="1600200"/>
            <a:ext cx="3238886" cy="1707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2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04779" y="1600200"/>
            <a:ext cx="1800621" cy="1701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TextBox 14"/>
          <p:cNvSpPr txBox="1"/>
          <p:nvPr/>
        </p:nvSpPr>
        <p:spPr>
          <a:xfrm>
            <a:off x="287968" y="3352800"/>
            <a:ext cx="30829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ACM/IEEE Joint Conference on Digital Libraries</a:t>
            </a:r>
          </a:p>
          <a:p>
            <a:pPr algn="ctr"/>
            <a:r>
              <a:rPr lang="en-US" sz="1200" dirty="0" smtClean="0"/>
              <a:t>JCDL ‘12</a:t>
            </a:r>
            <a:endParaRPr lang="en-US" sz="1200" dirty="0"/>
          </a:p>
        </p:txBody>
      </p:sp>
      <p:sp>
        <p:nvSpPr>
          <p:cNvPr id="16" name="TextBox 15"/>
          <p:cNvSpPr txBox="1"/>
          <p:nvPr/>
        </p:nvSpPr>
        <p:spPr>
          <a:xfrm>
            <a:off x="3352800" y="3380601"/>
            <a:ext cx="17526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Digital Preservation 2012</a:t>
            </a:r>
            <a:endParaRPr lang="en-US" sz="1200" dirty="0"/>
          </a:p>
        </p:txBody>
      </p:sp>
      <p:sp>
        <p:nvSpPr>
          <p:cNvPr id="17" name="TextBox 16"/>
          <p:cNvSpPr txBox="1"/>
          <p:nvPr/>
        </p:nvSpPr>
        <p:spPr>
          <a:xfrm>
            <a:off x="5181600" y="3352800"/>
            <a:ext cx="3111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/>
              <a:t>Innovation Award by NDSA/Library of Congress</a:t>
            </a:r>
          </a:p>
          <a:p>
            <a:pPr algn="ctr"/>
            <a:r>
              <a:rPr lang="en-US" sz="1200" dirty="0" smtClean="0"/>
              <a:t>For WARCreate</a:t>
            </a:r>
            <a:endParaRPr lang="en-US" sz="1200" dirty="0"/>
          </a:p>
        </p:txBody>
      </p:sp>
      <p:sp>
        <p:nvSpPr>
          <p:cNvPr id="18" name="TextBox 17"/>
          <p:cNvSpPr txBox="1"/>
          <p:nvPr/>
        </p:nvSpPr>
        <p:spPr>
          <a:xfrm>
            <a:off x="1676400" y="5257800"/>
            <a:ext cx="495193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more information on:</a:t>
            </a:r>
          </a:p>
          <a:p>
            <a:r>
              <a:rPr lang="en-US" b="1" dirty="0" smtClean="0"/>
              <a:t>	</a:t>
            </a:r>
            <a:r>
              <a:rPr lang="en-US" b="1" dirty="0" smtClean="0"/>
              <a:t>WARCreate</a:t>
            </a:r>
            <a:r>
              <a:rPr lang="en-US" dirty="0" smtClean="0"/>
              <a:t>: http://warcreate.com</a:t>
            </a:r>
          </a:p>
          <a:p>
            <a:r>
              <a:rPr lang="en-US" dirty="0" smtClean="0"/>
              <a:t>	</a:t>
            </a:r>
            <a:r>
              <a:rPr lang="en-US" b="1" dirty="0" smtClean="0"/>
              <a:t>Archive Facebook</a:t>
            </a:r>
            <a:r>
              <a:rPr lang="en-US" dirty="0" smtClean="0"/>
              <a:t>: http://bit.ly/archivefb</a:t>
            </a:r>
          </a:p>
          <a:p>
            <a:endParaRPr lang="en-US" dirty="0"/>
          </a:p>
        </p:txBody>
      </p:sp>
      <p:pic>
        <p:nvPicPr>
          <p:cNvPr id="16393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1000" y="1600200"/>
            <a:ext cx="2875410" cy="17011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Example:Facebook</a:t>
            </a:r>
            <a:r>
              <a:rPr lang="en-US" dirty="0" smtClean="0"/>
              <a:t> </a:t>
            </a:r>
            <a:r>
              <a:rPr lang="en-US" dirty="0"/>
              <a:t>S</a:t>
            </a:r>
            <a:r>
              <a:rPr lang="en-US" dirty="0" smtClean="0"/>
              <a:t>ection Objects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66</a:t>
            </a:fld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52400" y="1498223"/>
            <a:ext cx="84582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SocialMediaWebsite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facebook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= </a:t>
            </a:r>
            <a:br>
              <a:rPr lang="en-US" sz="1200" dirty="0" smtClean="0">
                <a:latin typeface="Courier New" pitchFamily="49" charset="0"/>
                <a:cs typeface="Courier New" pitchFamily="49" charset="0"/>
              </a:rPr>
            </a:b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 new </a:t>
            </a:r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SocialMediaWebsite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(homepage =&gt; "http://www.facebook.com")</a:t>
            </a:r>
          </a:p>
          <a:p>
            <a:r>
              <a:rPr lang="en-US" sz="1200" dirty="0" err="1" smtClean="0">
                <a:latin typeface="Courier New" pitchFamily="49" charset="0"/>
                <a:cs typeface="Courier New" pitchFamily="49" charset="0"/>
              </a:rPr>
              <a:t>facebook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-&gt;decorate([</a:t>
            </a:r>
          </a:p>
          <a:p>
            <a:r>
              <a:rPr 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new </a:t>
            </a:r>
            <a:r>
              <a:rPr lang="en-US" sz="12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SocialMediaWebsiteSectionPersonalStream</a:t>
            </a:r>
            <a:r>
              <a:rPr 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name =&gt; "Wall", </a:t>
            </a:r>
          </a:p>
          <a:p>
            <a:r>
              <a:rPr 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=&gt; "http://www.facebook.com/profile.php?sk=wall",</a:t>
            </a:r>
          </a:p>
          <a:p>
            <a:r>
              <a:rPr 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preprocessor =&gt; new </a:t>
            </a:r>
            <a:r>
              <a:rPr lang="en-US" sz="12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SocialMediaScrollPrepreprocessor</a:t>
            </a:r>
            <a:r>
              <a:rPr 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timeBetweenFirings</a:t>
            </a:r>
            <a:r>
              <a:rPr 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=&gt; 0,</a:t>
            </a:r>
          </a:p>
          <a:p>
            <a:r>
              <a:rPr 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maxFirings</a:t>
            </a:r>
            <a:r>
              <a:rPr 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= 0,</a:t>
            </a:r>
          </a:p>
          <a:p>
            <a:r>
              <a:rPr 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conditionBeforeSubsequentFirings</a:t>
            </a:r>
            <a:r>
              <a:rPr 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= null</a:t>
            </a:r>
          </a:p>
          <a:p>
            <a:r>
              <a:rPr 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)</a:t>
            </a:r>
          </a:p>
          <a:p>
            <a:r>
              <a:rPr lang="en-US" sz="1200" dirty="0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)</a:t>
            </a:r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new </a:t>
            </a:r>
            <a:r>
              <a:rPr lang="en-US" sz="1200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SocialMediaWebsiteSectionUserInfo</a:t>
            </a:r>
            <a:r>
              <a:rPr lang="en-US" sz="12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sz="12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name =&gt; "Info",</a:t>
            </a:r>
          </a:p>
          <a:p>
            <a:r>
              <a:rPr lang="en-US" sz="12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err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2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=&gt; "http://www.facebook.com/profile.php?sk=info"</a:t>
            </a:r>
          </a:p>
          <a:p>
            <a:r>
              <a:rPr lang="en-US" sz="1200" dirty="0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),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12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new </a:t>
            </a:r>
            <a:r>
              <a:rPr lang="en-US" sz="12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SocialMediaWebsiteSectionMultimediaCollection</a:t>
            </a:r>
            <a:r>
              <a:rPr lang="en-US" sz="12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sz="12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 name =&gt; "Photos",</a:t>
            </a:r>
          </a:p>
          <a:p>
            <a:r>
              <a:rPr lang="en-US" sz="12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url</a:t>
            </a:r>
            <a:r>
              <a:rPr lang="en-US" sz="12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=&gt; "http://www.facebook.com/profile.php?sk=photos",</a:t>
            </a:r>
          </a:p>
          <a:p>
            <a:r>
              <a:rPr lang="en-US" sz="12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 </a:t>
            </a:r>
            <a:r>
              <a:rPr lang="en-US" sz="12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proprocessor</a:t>
            </a:r>
            <a:r>
              <a:rPr lang="en-US" sz="12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=&gt; new </a:t>
            </a:r>
            <a:r>
              <a:rPr lang="en-US" sz="12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SocialMediaScrollPreprocessor</a:t>
            </a:r>
            <a:r>
              <a:rPr lang="en-US" sz="12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(</a:t>
            </a:r>
          </a:p>
          <a:p>
            <a:r>
              <a:rPr lang="en-US" sz="12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timeBetweenFirings</a:t>
            </a:r>
            <a:r>
              <a:rPr lang="en-US" sz="12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=&gt; 0,</a:t>
            </a:r>
          </a:p>
          <a:p>
            <a:r>
              <a:rPr lang="en-US" sz="12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maxFirings</a:t>
            </a:r>
            <a:r>
              <a:rPr lang="en-US" sz="12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=&gt; 0,</a:t>
            </a:r>
          </a:p>
          <a:p>
            <a:r>
              <a:rPr lang="en-US" sz="12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  </a:t>
            </a:r>
            <a:r>
              <a:rPr lang="en-US" sz="1200" dirty="0" err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conditionBeforeSubsequentFirings</a:t>
            </a:r>
            <a:r>
              <a:rPr lang="en-US" sz="12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= null</a:t>
            </a:r>
          </a:p>
          <a:p>
            <a:r>
              <a:rPr lang="en-US" sz="12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 )</a:t>
            </a:r>
          </a:p>
          <a:p>
            <a:r>
              <a:rPr lang="en-US" sz="1200" dirty="0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 ),</a:t>
            </a:r>
          </a:p>
          <a:p>
            <a:r>
              <a:rPr lang="en-US" sz="1200" dirty="0" smtClean="0">
                <a:latin typeface="Courier New" pitchFamily="49" charset="0"/>
                <a:cs typeface="Courier New" pitchFamily="49" charset="0"/>
              </a:rPr>
              <a:t> ...</a:t>
            </a:r>
            <a:endParaRPr lang="en-US" sz="1200" dirty="0">
              <a:latin typeface="Courier New" pitchFamily="49" charset="0"/>
              <a:cs typeface="Courier New" pitchFamily="49" charset="0"/>
            </a:endParaRPr>
          </a:p>
        </p:txBody>
      </p:sp>
      <p:pic>
        <p:nvPicPr>
          <p:cNvPr id="37892" name="Picture 4" descr="C:\Documents and Settings\Matthew\My Documents\Downloads\inheritanceChainSimpl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27663" y="1981200"/>
            <a:ext cx="3716337" cy="4308037"/>
          </a:xfrm>
          <a:prstGeom prst="rect">
            <a:avLst/>
          </a:prstGeom>
          <a:noFill/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Implicit </a:t>
            </a:r>
            <a:r>
              <a:rPr lang="en-US" dirty="0" smtClean="0"/>
              <a:t>Recursion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67</a:t>
            </a:fld>
            <a:endParaRPr lang="en-US"/>
          </a:p>
        </p:txBody>
      </p:sp>
      <p:pic>
        <p:nvPicPr>
          <p:cNvPr id="10" name="Picture 3" descr="C:\Documents and Settings\Matthew\My Documents\Downloads\inheritanceChai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63986" y="1676400"/>
            <a:ext cx="8018014" cy="41148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 of Thesis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Show social media content can be preserved</a:t>
            </a:r>
          </a:p>
          <a:p>
            <a:pPr lvl="1"/>
            <a:r>
              <a:rPr lang="en-US" dirty="0" smtClean="0"/>
              <a:t>With output more optimal than current offerings</a:t>
            </a:r>
          </a:p>
          <a:p>
            <a:r>
              <a:rPr lang="en-US" dirty="0" smtClean="0"/>
              <a:t>Remedy the tools’ breaking problem</a:t>
            </a:r>
          </a:p>
          <a:p>
            <a:pPr lvl="1"/>
            <a:r>
              <a:rPr lang="en-US" dirty="0" smtClean="0"/>
              <a:t>Remotely specify target sites’ hierarchies</a:t>
            </a:r>
          </a:p>
          <a:p>
            <a:pPr lvl="1"/>
            <a:r>
              <a:rPr lang="en-US" dirty="0" smtClean="0"/>
              <a:t>Show spec is easily adaptable to tools</a:t>
            </a:r>
          </a:p>
          <a:p>
            <a:r>
              <a:rPr lang="en-US" dirty="0" smtClean="0"/>
              <a:t>Identify and consider solutions to domain-specific </a:t>
            </a:r>
            <a:r>
              <a:rPr lang="en-US" dirty="0" smtClean="0"/>
              <a:t>nuances</a:t>
            </a:r>
          </a:p>
          <a:p>
            <a:r>
              <a:rPr lang="en-US" dirty="0" smtClean="0"/>
              <a:t>Establish section commonality between social media websites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Extent of the Unpreserved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6146" name="Picture 2" descr="C:\Documents and Settings\Matthew\My Documents\Downloads\dasWeb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3600" y="1524000"/>
            <a:ext cx="4597400" cy="486830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Ways to Capture Missing </a:t>
            </a:r>
            <a:r>
              <a:rPr lang="en-US" dirty="0" smtClean="0"/>
              <a:t>Content:</a:t>
            </a:r>
            <a:br>
              <a:rPr lang="en-US" dirty="0" smtClean="0"/>
            </a:br>
            <a:r>
              <a:rPr lang="en-US" sz="2400" dirty="0" smtClean="0"/>
              <a:t>Supply crawler with auth credentials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5240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Unsuitable for </a:t>
            </a:r>
            <a:r>
              <a:rPr lang="en-US" dirty="0" smtClean="0"/>
              <a:t>institutional crawlers</a:t>
            </a:r>
          </a:p>
          <a:p>
            <a:r>
              <a:rPr lang="en-US" dirty="0" smtClean="0"/>
              <a:t>Other Personal Web Archiving problems remain</a:t>
            </a:r>
            <a:endParaRPr lang="en-US" dirty="0" smtClean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8/3/2012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MS Thesis - August 2012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AD7ECB-A4F9-47B9-A39E-EC0846289A77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4709</TotalTime>
  <Words>2542</Words>
  <Application>Microsoft Office PowerPoint</Application>
  <PresentationFormat>On-screen Show (4:3)</PresentationFormat>
  <Paragraphs>762</Paragraphs>
  <Slides>67</Slides>
  <Notes>7</Notes>
  <HiddenSlides>1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Theme1</vt:lpstr>
      <vt:lpstr>An Extensible Framework for Creating Personal Web Archives of Content Behind Authentication</vt:lpstr>
      <vt:lpstr>Background</vt:lpstr>
      <vt:lpstr>Problems</vt:lpstr>
      <vt:lpstr>Problems:  Unsuitability of Institutional Tools</vt:lpstr>
      <vt:lpstr>Problems:  Complete Lack of Preservation</vt:lpstr>
      <vt:lpstr>State of the Art in Personal Web Archiving</vt:lpstr>
      <vt:lpstr>Goals of Thesis</vt:lpstr>
      <vt:lpstr>Extent of the Unpreserved</vt:lpstr>
      <vt:lpstr>Ways to Capture Missing Content: Supply crawler with auth credentials</vt:lpstr>
      <vt:lpstr>Ways to Capture Missing Content: “Save As” Desired Pages</vt:lpstr>
      <vt:lpstr>Ways to Capture Missing Content: Utilize Fetching Tools</vt:lpstr>
      <vt:lpstr>Tools Utilized In Thesis: Archive Facebook</vt:lpstr>
      <vt:lpstr>Tools Utilized In Thesis: WARCreate</vt:lpstr>
      <vt:lpstr>Slide 14</vt:lpstr>
      <vt:lpstr>Integration with Other Tools</vt:lpstr>
      <vt:lpstr>Institutional vs. Personal Web Archiving</vt:lpstr>
      <vt:lpstr>Institutional vs. Personal Web Archiving</vt:lpstr>
      <vt:lpstr>Institutional vs. Personal Web Archiving</vt:lpstr>
      <vt:lpstr>Institutional vs. Personal Web Archiving</vt:lpstr>
      <vt:lpstr>Institutional vs. Personal Web Archiving</vt:lpstr>
      <vt:lpstr>Institutional vs. Personal Web Archiving</vt:lpstr>
      <vt:lpstr>Institutional vs. Personal Web Archiving</vt:lpstr>
      <vt:lpstr>Institutional vs. Personal Web Archiving</vt:lpstr>
      <vt:lpstr>Institutional vs. Personal Web Archiving</vt:lpstr>
      <vt:lpstr>Institutional vs. Personal Web Archiving</vt:lpstr>
      <vt:lpstr>Institutional vs. Personal Web Archiving</vt:lpstr>
      <vt:lpstr>Institutional vs. Personal Web Archiving</vt:lpstr>
      <vt:lpstr>Institutional vs. Personal Web Archiving</vt:lpstr>
      <vt:lpstr>Institutional vs. Personal Web Archiving</vt:lpstr>
      <vt:lpstr>Institutional vs. Personal Web Archiving</vt:lpstr>
      <vt:lpstr>Slide 31</vt:lpstr>
      <vt:lpstr>Problems Specific to  Personal Web Archiving</vt:lpstr>
      <vt:lpstr>Personalization/Authentication</vt:lpstr>
      <vt:lpstr>Context</vt:lpstr>
      <vt:lpstr>Output Format </vt:lpstr>
      <vt:lpstr>Output Format</vt:lpstr>
      <vt:lpstr>Output Format</vt:lpstr>
      <vt:lpstr>Specification and OOP</vt:lpstr>
      <vt:lpstr>Commonality of “Sections”  Between Social Media Websites</vt:lpstr>
      <vt:lpstr>Example: Facebook Section Objects</vt:lpstr>
      <vt:lpstr>Example: Facebook Section Objects</vt:lpstr>
      <vt:lpstr>Example: Facebook Section Objects</vt:lpstr>
      <vt:lpstr>Example: Hierarchical Similarities</vt:lpstr>
      <vt:lpstr>Spec Retrieval Process</vt:lpstr>
      <vt:lpstr>Concrete Usage – Tool Adaptation</vt:lpstr>
      <vt:lpstr>Evaluation 1:Tool Adaptability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Evaluation 2: Preservation of  Content Behind Authentication</vt:lpstr>
      <vt:lpstr>Existing Tools’ Shortcoming: Facebook Data Dump</vt:lpstr>
      <vt:lpstr>Existing Tools’ Shortcoming: “Save Webpage As”</vt:lpstr>
      <vt:lpstr>Existing Tools’ Shortcoming: warc-tools</vt:lpstr>
      <vt:lpstr>Existing Tools’ Shortcoming: wget &amp;wget-warc</vt:lpstr>
      <vt:lpstr>Existing Tools’ Shortcoming: Archive Facebook</vt:lpstr>
      <vt:lpstr>Existing Tools’ Shortcoming: WARCreate</vt:lpstr>
      <vt:lpstr>Shortcoming of Spec</vt:lpstr>
      <vt:lpstr>Future Work</vt:lpstr>
      <vt:lpstr>Contributions</vt:lpstr>
      <vt:lpstr>Conclusions</vt:lpstr>
      <vt:lpstr>WARCreate-Related Presentations</vt:lpstr>
      <vt:lpstr>Example:Facebook Section Objects</vt:lpstr>
      <vt:lpstr>Example: Implicit Recursion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Matthew</dc:creator>
  <cp:lastModifiedBy>Matthew</cp:lastModifiedBy>
  <cp:revision>439</cp:revision>
  <dcterms:created xsi:type="dcterms:W3CDTF">2012-07-30T13:01:31Z</dcterms:created>
  <dcterms:modified xsi:type="dcterms:W3CDTF">2012-08-03T13:29:37Z</dcterms:modified>
</cp:coreProperties>
</file>